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7" r:id="rId2"/>
    <p:sldId id="260" r:id="rId3"/>
    <p:sldId id="297" r:id="rId4"/>
    <p:sldId id="310" r:id="rId5"/>
    <p:sldId id="259" r:id="rId6"/>
    <p:sldId id="301" r:id="rId7"/>
    <p:sldId id="302" r:id="rId8"/>
    <p:sldId id="298" r:id="rId9"/>
    <p:sldId id="279" r:id="rId10"/>
    <p:sldId id="280" r:id="rId11"/>
    <p:sldId id="263" r:id="rId12"/>
    <p:sldId id="256" r:id="rId13"/>
    <p:sldId id="262" r:id="rId14"/>
    <p:sldId id="300" r:id="rId15"/>
    <p:sldId id="299" r:id="rId16"/>
    <p:sldId id="292" r:id="rId17"/>
    <p:sldId id="303" r:id="rId18"/>
    <p:sldId id="304" r:id="rId19"/>
    <p:sldId id="283" r:id="rId20"/>
    <p:sldId id="305" r:id="rId21"/>
    <p:sldId id="311" r:id="rId22"/>
    <p:sldId id="306" r:id="rId23"/>
    <p:sldId id="284" r:id="rId24"/>
    <p:sldId id="287" r:id="rId25"/>
    <p:sldId id="290" r:id="rId26"/>
    <p:sldId id="307" r:id="rId27"/>
    <p:sldId id="309" r:id="rId28"/>
    <p:sldId id="308" r:id="rId29"/>
    <p:sldId id="268" r:id="rId30"/>
    <p:sldId id="286" r:id="rId31"/>
    <p:sldId id="291" r:id="rId32"/>
    <p:sldId id="273" r:id="rId33"/>
    <p:sldId id="277" r:id="rId34"/>
    <p:sldId id="267" r:id="rId35"/>
    <p:sldId id="258" r:id="rId36"/>
    <p:sldId id="271" r:id="rId37"/>
    <p:sldId id="272"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47" autoAdjust="0"/>
    <p:restoredTop sz="94660"/>
  </p:normalViewPr>
  <p:slideViewPr>
    <p:cSldViewPr>
      <p:cViewPr>
        <p:scale>
          <a:sx n="60" d="100"/>
          <a:sy n="60" d="100"/>
        </p:scale>
        <p:origin x="-750" y="-2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753501-5933-47B8-B077-48575DDF3BB6}" type="datetimeFigureOut">
              <a:rPr lang="en-US" smtClean="0"/>
              <a:pPr/>
              <a:t>11/12/2022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F328CC-066C-4FA5-AA38-548680910E6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0C150B-9905-41FA-9FD9-6FF19484DB4F}"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0C150B-9905-41FA-9FD9-6FF19484DB4F}"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37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E7DAA8-3F94-4563-962D-6B554FE98F4B}" type="datetimeFigureOut">
              <a:rPr lang="en-US" smtClean="0"/>
              <a:pPr/>
              <a:t>11/12/2022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BA2775-AF41-48BA-81A2-68BF69F7735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E7DAA8-3F94-4563-962D-6B554FE98F4B}" type="datetimeFigureOut">
              <a:rPr lang="en-US" smtClean="0"/>
              <a:pPr/>
              <a:t>11/12/2022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BA2775-AF41-48BA-81A2-68BF69F7735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E7DAA8-3F94-4563-962D-6B554FE98F4B}" type="datetimeFigureOut">
              <a:rPr lang="en-US" smtClean="0"/>
              <a:pPr/>
              <a:t>11/12/2022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BA2775-AF41-48BA-81A2-68BF69F7735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E7DAA8-3F94-4563-962D-6B554FE98F4B}" type="datetimeFigureOut">
              <a:rPr lang="en-US" smtClean="0"/>
              <a:pPr/>
              <a:t>11/12/2022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BA2775-AF41-48BA-81A2-68BF69F7735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E7DAA8-3F94-4563-962D-6B554FE98F4B}" type="datetimeFigureOut">
              <a:rPr lang="en-US" smtClean="0"/>
              <a:pPr/>
              <a:t>11/12/2022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BA2775-AF41-48BA-81A2-68BF69F7735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E7DAA8-3F94-4563-962D-6B554FE98F4B}" type="datetimeFigureOut">
              <a:rPr lang="en-US" smtClean="0"/>
              <a:pPr/>
              <a:t>11/12/2022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BA2775-AF41-48BA-81A2-68BF69F7735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E7DAA8-3F94-4563-962D-6B554FE98F4B}" type="datetimeFigureOut">
              <a:rPr lang="en-US" smtClean="0"/>
              <a:pPr/>
              <a:t>11/12/2022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BA2775-AF41-48BA-81A2-68BF69F7735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E7DAA8-3F94-4563-962D-6B554FE98F4B}" type="datetimeFigureOut">
              <a:rPr lang="en-US" smtClean="0"/>
              <a:pPr/>
              <a:t>11/12/2022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BA2775-AF41-48BA-81A2-68BF69F7735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7DAA8-3F94-4563-962D-6B554FE98F4B}" type="datetimeFigureOut">
              <a:rPr lang="en-US" smtClean="0"/>
              <a:pPr/>
              <a:t>11/12/2022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BA2775-AF41-48BA-81A2-68BF69F7735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E7DAA8-3F94-4563-962D-6B554FE98F4B}" type="datetimeFigureOut">
              <a:rPr lang="en-US" smtClean="0"/>
              <a:pPr/>
              <a:t>11/12/2022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BA2775-AF41-48BA-81A2-68BF69F7735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E7DAA8-3F94-4563-962D-6B554FE98F4B}" type="datetimeFigureOut">
              <a:rPr lang="en-US" smtClean="0"/>
              <a:pPr/>
              <a:t>11/12/2022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BA2775-AF41-48BA-81A2-68BF69F7735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E7DAA8-3F94-4563-962D-6B554FE98F4B}" type="datetimeFigureOut">
              <a:rPr lang="en-US" smtClean="0"/>
              <a:pPr/>
              <a:t>11/12/2022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BA2775-AF41-48BA-81A2-68BF69F7735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com/url?sa=i&amp;rct=j&amp;q=australia+map+blank&amp;source=images&amp;cd=&amp;cad=rja&amp;docid=KglN_lfjeERJUM&amp;tbnid=GhNy-fid2QhIfM:&amp;ved=0CAUQjRw&amp;url=http://commons.wikimedia.org/wiki/File:Australia_states_blank.png&amp;ei=ydxEUc6QKISQ9gTAzYCIDA&amp;bvm=bv.43828540,d.eWU&amp;psig=AFQjCNHLlkFhKeLSHZrc_7hrUm7zDk4P6A&amp;ust=1363553830301349"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google.com/url?sa=i&amp;rct=j&amp;q=australia+map+blank&amp;source=images&amp;cd=&amp;cad=rja&amp;docid=KglN_lfjeERJUM&amp;tbnid=GhNy-fid2QhIfM:&amp;ved=0CAUQjRw&amp;url=http://commons.wikimedia.org/wiki/File:Australia_states_blank.png&amp;ei=ydxEUc6QKISQ9gTAzYCIDA&amp;bvm=bv.43828540,d.eWU&amp;psig=AFQjCNHLlkFhKeLSHZrc_7hrUm7zDk4P6A&amp;ust=1363553830301349"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hyperlink" Target="https://www.youtube.com/watch?v=FoYAgeM-wdU" TargetMode="External"/><Relationship Id="rId4" Type="http://schemas.openxmlformats.org/officeDocument/2006/relationships/hyperlink" Target="https://www.youtube.com/watch?v=ad8paBOdO7Y"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hyperlink" Target="https://en.wikipedia.org/wiki/Australian_Government"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hyperlink" Target="https://www.britannica.com/topic/Parliament" TargetMode="External"/><Relationship Id="rId3" Type="http://schemas.openxmlformats.org/officeDocument/2006/relationships/hyperlink" Target="https://www.britannica.com/dictionary/coalition" TargetMode="External"/><Relationship Id="rId7" Type="http://schemas.openxmlformats.org/officeDocument/2006/relationships/hyperlink" Target="https://www.britannica.com/topic/cabinet-government"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hyperlink" Target="https://www.britannica.com/topic/chancellor" TargetMode="External"/><Relationship Id="rId5" Type="http://schemas.openxmlformats.org/officeDocument/2006/relationships/hyperlink" Target="https://www.britannica.com/topic/prime-minister" TargetMode="External"/><Relationship Id="rId4" Type="http://schemas.openxmlformats.org/officeDocument/2006/relationships/hyperlink" Target="https://www.britannica.com/topic/parliament-government"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3" Type="http://schemas.openxmlformats.org/officeDocument/2006/relationships/hyperlink" Target="https://aiatsis.gov.au/explore/articles/indigenous-australians-aboriginal-and-torres-strait-islander-people"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www.aph.gov.au/about_parliament/parliamentary_departments/parliamentary_library/parliamentary_handbook/current_ministry_list"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37.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hyperlink" Target="https://external-preview.redd.it/ckrO5dH3bwKW9yEGnPiiUtrqFIBPoEbPwwqOk4s2pcE.jpg?auto=webp&amp;s=108b232de1e5696558ae5772fba3e813a4048068"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hyperlink" Target="https://www.bookmundi.com/t/12-best-cities-to-visit-in-australia"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hyperlink" Target="https://www.worldatlas.com/articles/what-is-the-commonwealth.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AutoShape 4" descr="Where is Australia locate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174" name="Picture 6" descr="https://geology.com/world/map/map-of-australia.gif"/>
          <p:cNvPicPr>
            <a:picLocks noChangeAspect="1" noChangeArrowheads="1"/>
          </p:cNvPicPr>
          <p:nvPr/>
        </p:nvPicPr>
        <p:blipFill>
          <a:blip r:embed="rId3" cstate="print"/>
          <a:srcRect/>
          <a:stretch>
            <a:fillRect/>
          </a:stretch>
        </p:blipFill>
        <p:spPr bwMode="auto">
          <a:xfrm>
            <a:off x="457200" y="1066800"/>
            <a:ext cx="8305800" cy="4429760"/>
          </a:xfrm>
          <a:prstGeom prst="rect">
            <a:avLst/>
          </a:prstGeom>
          <a:noFill/>
        </p:spPr>
      </p:pic>
      <p:pic>
        <p:nvPicPr>
          <p:cNvPr id="7176" name="Picture 8" descr="https://encrypted-tbn0.gstatic.com/images?q=tbn:ANd9GcR6-41ktTr76vL4H-veaOzvKzJ4gquSKBLw_CXupbYD7tYrmd5vamgNuCjmNQ&amp;s"/>
          <p:cNvPicPr>
            <a:picLocks noChangeAspect="1" noChangeArrowheads="1"/>
          </p:cNvPicPr>
          <p:nvPr/>
        </p:nvPicPr>
        <p:blipFill>
          <a:blip r:embed="rId4" cstate="print"/>
          <a:srcRect/>
          <a:stretch>
            <a:fillRect/>
          </a:stretch>
        </p:blipFill>
        <p:spPr bwMode="auto">
          <a:xfrm>
            <a:off x="381000" y="5638800"/>
            <a:ext cx="1249136" cy="971550"/>
          </a:xfrm>
          <a:prstGeom prst="rect">
            <a:avLst/>
          </a:prstGeom>
          <a:noFill/>
        </p:spPr>
      </p:pic>
      <p:pic>
        <p:nvPicPr>
          <p:cNvPr id="7178" name="Picture 10" descr="https://encrypted-tbn0.gstatic.com/images?q=tbn:ANd9GcRxe1NcoYR1sw7BTt2WXMGDfyZguDedKQq96Pay_DY1JvG_kuHGIM4okdYtxA&amp;s"/>
          <p:cNvPicPr>
            <a:picLocks noChangeAspect="1" noChangeArrowheads="1"/>
          </p:cNvPicPr>
          <p:nvPr/>
        </p:nvPicPr>
        <p:blipFill>
          <a:blip r:embed="rId5" cstate="print"/>
          <a:srcRect/>
          <a:stretch>
            <a:fillRect/>
          </a:stretch>
        </p:blipFill>
        <p:spPr bwMode="auto">
          <a:xfrm>
            <a:off x="2590800" y="5791200"/>
            <a:ext cx="1302543" cy="868363"/>
          </a:xfrm>
          <a:prstGeom prst="rect">
            <a:avLst/>
          </a:prstGeom>
          <a:ln>
            <a:noFill/>
          </a:ln>
          <a:effectLst>
            <a:outerShdw blurRad="292100" dist="139700" dir="2700000" algn="tl" rotWithShape="0">
              <a:srgbClr val="333333">
                <a:alpha val="65000"/>
              </a:srgbClr>
            </a:outerShdw>
          </a:effectLst>
        </p:spPr>
      </p:pic>
      <p:pic>
        <p:nvPicPr>
          <p:cNvPr id="7180" name="Picture 12" descr="https://encrypted-tbn0.gstatic.com/images?q=tbn:ANd9GcR0ExbZoEMKa5MnAmIaEtwERVx_l4o16Tb-1maLxXTQ3BIBTuuuxLYcAqEW6g&amp;s"/>
          <p:cNvPicPr>
            <a:picLocks noChangeAspect="1" noChangeArrowheads="1"/>
          </p:cNvPicPr>
          <p:nvPr/>
        </p:nvPicPr>
        <p:blipFill>
          <a:blip r:embed="rId6" cstate="print"/>
          <a:srcRect/>
          <a:stretch>
            <a:fillRect/>
          </a:stretch>
        </p:blipFill>
        <p:spPr bwMode="auto">
          <a:xfrm>
            <a:off x="7315200" y="5562600"/>
            <a:ext cx="1371600" cy="1092201"/>
          </a:xfrm>
          <a:prstGeom prst="rect">
            <a:avLst/>
          </a:prstGeom>
          <a:noFill/>
        </p:spPr>
      </p:pic>
      <p:pic>
        <p:nvPicPr>
          <p:cNvPr id="7182" name="Picture 14" descr="Free Clipart: Ayers Rock (Australia) | Gerald_G"/>
          <p:cNvPicPr>
            <a:picLocks noChangeAspect="1" noChangeArrowheads="1"/>
          </p:cNvPicPr>
          <p:nvPr/>
        </p:nvPicPr>
        <p:blipFill>
          <a:blip r:embed="rId7" cstate="print"/>
          <a:srcRect/>
          <a:stretch>
            <a:fillRect/>
          </a:stretch>
        </p:blipFill>
        <p:spPr bwMode="auto">
          <a:xfrm>
            <a:off x="4953000" y="5791200"/>
            <a:ext cx="1530563" cy="7997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p:cNvSpPr txBox="1"/>
          <p:nvPr/>
        </p:nvSpPr>
        <p:spPr>
          <a:xfrm>
            <a:off x="2590800" y="0"/>
            <a:ext cx="4648200" cy="1200329"/>
          </a:xfrm>
          <a:prstGeom prst="rect">
            <a:avLst/>
          </a:prstGeom>
          <a:noFill/>
        </p:spPr>
        <p:txBody>
          <a:bodyPr wrap="square" rtlCol="0">
            <a:spAutoFit/>
          </a:bodyPr>
          <a:lstStyle/>
          <a:p>
            <a:r>
              <a:rPr lang="en-US" sz="7200" dirty="0" smtClean="0">
                <a:latin typeface="Aharoni" pitchFamily="2" charset="-79"/>
                <a:cs typeface="Aharoni" pitchFamily="2" charset="-79"/>
              </a:rPr>
              <a:t>Australia</a:t>
            </a:r>
            <a:endParaRPr lang="en-US" sz="7200" dirty="0">
              <a:latin typeface="Aharoni" pitchFamily="2" charset="-79"/>
              <a:cs typeface="Aharoni" pitchFamily="2" charset="-79"/>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AutoShape 2" descr="https://upload.wikimedia.org/wikipedia/commons/thumb/6/6b/Landing_of_Lieutenant_James_Cook_at_Botany_Bay%2C_29_April_1770_%28painting_by_E_Phillips_Fox%29.jpg/350px-Landing_of_Lieutenant_James_Cook_at_Botany_Bay%2C_29_April_1770_%28painting_by_E_Phillips_Fox%2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descr="Colonisation-header-image__FocusFillWyItMC41OSIsIjAuNjkiLDE0MDAsNjc0XQ.jpg"/>
          <p:cNvPicPr>
            <a:picLocks noChangeAspect="1"/>
          </p:cNvPicPr>
          <p:nvPr/>
        </p:nvPicPr>
        <p:blipFill>
          <a:blip r:embed="rId3" cstate="print"/>
          <a:stretch>
            <a:fillRect/>
          </a:stretch>
        </p:blipFill>
        <p:spPr>
          <a:xfrm>
            <a:off x="304800" y="1143000"/>
            <a:ext cx="8382000" cy="403533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81000"/>
            <a:ext cx="3810000" cy="4739759"/>
          </a:xfrm>
          <a:prstGeom prst="rect">
            <a:avLst/>
          </a:prstGeom>
        </p:spPr>
        <p:txBody>
          <a:bodyPr wrap="square">
            <a:spAutoFit/>
          </a:bodyPr>
          <a:lstStyle/>
          <a:p>
            <a:r>
              <a:rPr lang="en-US" sz="3200" b="1" u="sng" dirty="0"/>
              <a:t>First Nations Australian </a:t>
            </a:r>
            <a:r>
              <a:rPr lang="en-US" sz="3200" b="1" u="sng" dirty="0" smtClean="0"/>
              <a:t>Origins</a:t>
            </a:r>
          </a:p>
          <a:p>
            <a:endParaRPr lang="en-US" b="1" u="sng" dirty="0"/>
          </a:p>
          <a:p>
            <a:r>
              <a:rPr lang="en-US" sz="2000" i="1" dirty="0"/>
              <a:t>Indigenous Australians have lived in the nation for at least 50,000 years. This means they have the oldest living cultural history in the world. When the British arrived in 1788, as many as 250 different languages were spoken across the </a:t>
            </a:r>
            <a:r>
              <a:rPr lang="en-US" sz="2000" i="1" dirty="0" smtClean="0"/>
              <a:t>nation. Prior </a:t>
            </a:r>
            <a:r>
              <a:rPr lang="en-US" sz="2000" i="1" dirty="0"/>
              <a:t>to the </a:t>
            </a:r>
            <a:r>
              <a:rPr lang="en-US" sz="2000" i="1" dirty="0" smtClean="0"/>
              <a:t>colonization </a:t>
            </a:r>
            <a:r>
              <a:rPr lang="en-US" sz="2000" i="1" dirty="0"/>
              <a:t>of the British, there were between 300,000 and one million First Nations people living in Australia.</a:t>
            </a:r>
          </a:p>
        </p:txBody>
      </p:sp>
      <p:sp>
        <p:nvSpPr>
          <p:cNvPr id="3" name="Rectangle 2"/>
          <p:cNvSpPr/>
          <p:nvPr/>
        </p:nvSpPr>
        <p:spPr>
          <a:xfrm>
            <a:off x="4953000" y="228600"/>
            <a:ext cx="3581400" cy="5724644"/>
          </a:xfrm>
          <a:prstGeom prst="rect">
            <a:avLst/>
          </a:prstGeom>
        </p:spPr>
        <p:txBody>
          <a:bodyPr wrap="square">
            <a:spAutoFit/>
          </a:bodyPr>
          <a:lstStyle/>
          <a:p>
            <a:r>
              <a:rPr lang="en-US" sz="3200" b="1" dirty="0"/>
              <a:t>1788 – First Fleet and </a:t>
            </a:r>
            <a:r>
              <a:rPr lang="en-US" sz="3200" b="1" dirty="0" smtClean="0"/>
              <a:t>Convicts</a:t>
            </a:r>
          </a:p>
          <a:p>
            <a:endParaRPr lang="en-US" sz="3200" b="1" dirty="0"/>
          </a:p>
          <a:p>
            <a:r>
              <a:rPr lang="en-US" dirty="0"/>
              <a:t>The Dutch first sighted Australia in 1606 before </a:t>
            </a:r>
            <a:r>
              <a:rPr lang="en-US" b="1" dirty="0"/>
              <a:t>Captain Cook </a:t>
            </a:r>
            <a:r>
              <a:rPr lang="en-US" dirty="0" smtClean="0"/>
              <a:t>colonized </a:t>
            </a:r>
            <a:r>
              <a:rPr lang="en-US" dirty="0"/>
              <a:t>the land for Great Britain in 1770. The First Fleet of 11 boats arrived at Botany Bay in 1788 to establish New South Wales as a penal colony (receiving convicts until 1848). Convicts were later sent to the other states, with the exception of South Australia, which was established as a free colony in 1836.</a:t>
            </a:r>
          </a:p>
          <a:p>
            <a:r>
              <a:rPr lang="en-US" i="1" dirty="0"/>
              <a:t>Over 162,000 convicts were transported to Australia from Great Britain, the majority to New South Wales and Tasmania</a:t>
            </a:r>
            <a:endParaRPr lang="en-US" dirty="0"/>
          </a:p>
        </p:txBody>
      </p:sp>
      <p:sp>
        <p:nvSpPr>
          <p:cNvPr id="25602" name="AutoShape 2" descr="J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Picture 5" descr="James_Cook.jpg"/>
          <p:cNvPicPr>
            <a:picLocks noChangeAspect="1"/>
          </p:cNvPicPr>
          <p:nvPr/>
        </p:nvPicPr>
        <p:blipFill>
          <a:blip r:embed="rId3" cstate="print"/>
          <a:stretch>
            <a:fillRect/>
          </a:stretch>
        </p:blipFill>
        <p:spPr>
          <a:xfrm>
            <a:off x="3200400" y="5257800"/>
            <a:ext cx="1487335" cy="1269889"/>
          </a:xfrm>
          <a:prstGeom prst="rect">
            <a:avLst/>
          </a:prstGeom>
        </p:spPr>
      </p:pic>
      <p:pic>
        <p:nvPicPr>
          <p:cNvPr id="25604" name="Picture 4" descr="https://encrypted-tbn0.gstatic.com/images?q=tbn:ANd9GcR2lEz4SdsIrMBJmN_3sI45BkyX2WcOYs8uiQXfq3C3Pt-Aq0Fc5s830Pc0qQ&amp;s"/>
          <p:cNvPicPr>
            <a:picLocks noChangeAspect="1" noChangeArrowheads="1"/>
          </p:cNvPicPr>
          <p:nvPr/>
        </p:nvPicPr>
        <p:blipFill>
          <a:blip r:embed="rId4" cstate="print"/>
          <a:srcRect/>
          <a:stretch>
            <a:fillRect/>
          </a:stretch>
        </p:blipFill>
        <p:spPr bwMode="auto">
          <a:xfrm>
            <a:off x="533400" y="5257799"/>
            <a:ext cx="1676400" cy="1252127"/>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descr="Australia country page map"/>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6" name="AutoShape 4" descr="Australia World Ma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Picture 5" descr="Australia-World-Map-425x425.png"/>
          <p:cNvPicPr>
            <a:picLocks noChangeAspect="1"/>
          </p:cNvPicPr>
          <p:nvPr/>
        </p:nvPicPr>
        <p:blipFill>
          <a:blip r:embed="rId3" cstate="print"/>
          <a:stretch>
            <a:fillRect/>
          </a:stretch>
        </p:blipFill>
        <p:spPr>
          <a:xfrm>
            <a:off x="4800600" y="1219200"/>
            <a:ext cx="3886200" cy="3886200"/>
          </a:xfrm>
          <a:prstGeom prst="rect">
            <a:avLst/>
          </a:prstGeom>
        </p:spPr>
      </p:pic>
      <p:sp>
        <p:nvSpPr>
          <p:cNvPr id="7" name="Rectangle 6"/>
          <p:cNvSpPr/>
          <p:nvPr/>
        </p:nvSpPr>
        <p:spPr>
          <a:xfrm>
            <a:off x="304800" y="228600"/>
            <a:ext cx="3276600" cy="5909310"/>
          </a:xfrm>
          <a:prstGeom prst="rect">
            <a:avLst/>
          </a:prstGeom>
        </p:spPr>
        <p:txBody>
          <a:bodyPr wrap="square">
            <a:spAutoFit/>
          </a:bodyPr>
          <a:lstStyle/>
          <a:p>
            <a:r>
              <a:rPr lang="en-US" b="1" dirty="0" smtClean="0"/>
              <a:t>SS6G11 </a:t>
            </a:r>
            <a:r>
              <a:rPr lang="en-US" b="1" dirty="0"/>
              <a:t>Locate selected features of Australia. </a:t>
            </a:r>
          </a:p>
          <a:p>
            <a:endParaRPr lang="en-US" dirty="0"/>
          </a:p>
          <a:p>
            <a:r>
              <a:rPr lang="en-US" dirty="0" smtClean="0"/>
              <a:t>a. Locate </a:t>
            </a:r>
            <a:r>
              <a:rPr lang="en-US" dirty="0"/>
              <a:t>on a world and regional political-physical map: </a:t>
            </a:r>
            <a:endParaRPr lang="en-US" dirty="0" smtClean="0"/>
          </a:p>
          <a:p>
            <a:r>
              <a:rPr lang="en-US" dirty="0" smtClean="0"/>
              <a:t>the </a:t>
            </a:r>
            <a:r>
              <a:rPr lang="en-US" dirty="0"/>
              <a:t>Great Barrier Reef, Coral Sea, Uluru/Ayers Rock, Indian and Pacific Oceans, Great Dividing Range, and Great Victoria Desert. </a:t>
            </a:r>
          </a:p>
          <a:p>
            <a:endParaRPr lang="en-US" dirty="0"/>
          </a:p>
          <a:p>
            <a:r>
              <a:rPr lang="en-US" b="1" dirty="0"/>
              <a:t>SS6G12 Explain the impact of location, climate, distribution of natural resources, and population distribution on Australia. </a:t>
            </a:r>
          </a:p>
          <a:p>
            <a:endParaRPr lang="en-US" dirty="0"/>
          </a:p>
          <a:p>
            <a:r>
              <a:rPr lang="en-US" dirty="0"/>
              <a:t>a. Describe how Australia’s location, climate, and natural resources impact trade and affect where people live.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upload.wikimedia.org/wikipedia/commons/3/3b/Australia_states_blank.png">
            <a:hlinkClick r:id="rId3"/>
          </p:cNvPr>
          <p:cNvPicPr>
            <a:picLocks noChangeAspect="1" noChangeArrowheads="1"/>
          </p:cNvPicPr>
          <p:nvPr/>
        </p:nvPicPr>
        <p:blipFill>
          <a:blip r:embed="rId4" cstate="print"/>
          <a:srcRect/>
          <a:stretch>
            <a:fillRect/>
          </a:stretch>
        </p:blipFill>
        <p:spPr bwMode="auto">
          <a:xfrm>
            <a:off x="762000" y="0"/>
            <a:ext cx="7086600" cy="6623975"/>
          </a:xfrm>
          <a:prstGeom prst="rect">
            <a:avLst/>
          </a:prstGeom>
          <a:noFill/>
        </p:spPr>
      </p:pic>
      <p:sp>
        <p:nvSpPr>
          <p:cNvPr id="7" name="Rectangle 6"/>
          <p:cNvSpPr/>
          <p:nvPr/>
        </p:nvSpPr>
        <p:spPr>
          <a:xfrm>
            <a:off x="1295400" y="4572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95400" y="457200"/>
            <a:ext cx="381000" cy="307777"/>
          </a:xfrm>
          <a:prstGeom prst="rect">
            <a:avLst/>
          </a:prstGeom>
          <a:noFill/>
        </p:spPr>
        <p:txBody>
          <a:bodyPr wrap="square" rtlCol="0">
            <a:spAutoFit/>
          </a:bodyPr>
          <a:lstStyle/>
          <a:p>
            <a:r>
              <a:rPr lang="en-US" sz="1400" dirty="0" smtClean="0"/>
              <a:t>A</a:t>
            </a:r>
            <a:endParaRPr lang="en-US" sz="1400" dirty="0"/>
          </a:p>
        </p:txBody>
      </p:sp>
      <p:sp>
        <p:nvSpPr>
          <p:cNvPr id="22" name="Rectangle 21"/>
          <p:cNvSpPr/>
          <p:nvPr/>
        </p:nvSpPr>
        <p:spPr>
          <a:xfrm>
            <a:off x="8534400" y="5334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8534400" y="533400"/>
            <a:ext cx="381000" cy="307777"/>
          </a:xfrm>
          <a:prstGeom prst="rect">
            <a:avLst/>
          </a:prstGeom>
          <a:noFill/>
        </p:spPr>
        <p:txBody>
          <a:bodyPr wrap="square" rtlCol="0">
            <a:spAutoFit/>
          </a:bodyPr>
          <a:lstStyle/>
          <a:p>
            <a:r>
              <a:rPr lang="en-US" sz="1400" dirty="0" smtClean="0"/>
              <a:t>B</a:t>
            </a:r>
            <a:endParaRPr lang="en-US" sz="1400" dirty="0"/>
          </a:p>
        </p:txBody>
      </p:sp>
      <p:sp>
        <p:nvSpPr>
          <p:cNvPr id="24" name="Rectangle 23"/>
          <p:cNvSpPr/>
          <p:nvPr/>
        </p:nvSpPr>
        <p:spPr>
          <a:xfrm>
            <a:off x="7315200" y="7620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7315200" y="762000"/>
            <a:ext cx="381000" cy="307777"/>
          </a:xfrm>
          <a:prstGeom prst="rect">
            <a:avLst/>
          </a:prstGeom>
          <a:noFill/>
        </p:spPr>
        <p:txBody>
          <a:bodyPr wrap="square" rtlCol="0">
            <a:spAutoFit/>
          </a:bodyPr>
          <a:lstStyle/>
          <a:p>
            <a:r>
              <a:rPr lang="en-US" sz="1400" dirty="0" smtClean="0"/>
              <a:t>C</a:t>
            </a:r>
            <a:endParaRPr lang="en-US" sz="1400" dirty="0"/>
          </a:p>
        </p:txBody>
      </p:sp>
      <p:sp>
        <p:nvSpPr>
          <p:cNvPr id="26" name="Rectangle 25"/>
          <p:cNvSpPr/>
          <p:nvPr/>
        </p:nvSpPr>
        <p:spPr>
          <a:xfrm>
            <a:off x="7162800" y="15240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7162800" y="1524000"/>
            <a:ext cx="304800" cy="307777"/>
          </a:xfrm>
          <a:prstGeom prst="rect">
            <a:avLst/>
          </a:prstGeom>
          <a:noFill/>
        </p:spPr>
        <p:txBody>
          <a:bodyPr wrap="square" rtlCol="0">
            <a:spAutoFit/>
          </a:bodyPr>
          <a:lstStyle/>
          <a:p>
            <a:r>
              <a:rPr lang="en-US" sz="1400" dirty="0" smtClean="0"/>
              <a:t>D</a:t>
            </a:r>
            <a:endParaRPr lang="en-US" sz="1400" dirty="0"/>
          </a:p>
        </p:txBody>
      </p:sp>
      <p:sp>
        <p:nvSpPr>
          <p:cNvPr id="30" name="Rectangle 29"/>
          <p:cNvSpPr/>
          <p:nvPr/>
        </p:nvSpPr>
        <p:spPr>
          <a:xfrm>
            <a:off x="3124200" y="32004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3124200" y="3200400"/>
            <a:ext cx="381000" cy="307777"/>
          </a:xfrm>
          <a:prstGeom prst="rect">
            <a:avLst/>
          </a:prstGeom>
          <a:noFill/>
        </p:spPr>
        <p:txBody>
          <a:bodyPr wrap="square" rtlCol="0">
            <a:spAutoFit/>
          </a:bodyPr>
          <a:lstStyle/>
          <a:p>
            <a:r>
              <a:rPr lang="en-US" sz="1400" dirty="0" smtClean="0"/>
              <a:t>F</a:t>
            </a:r>
            <a:endParaRPr lang="en-US" sz="1400" dirty="0"/>
          </a:p>
        </p:txBody>
      </p:sp>
      <p:sp>
        <p:nvSpPr>
          <p:cNvPr id="32" name="Rectangle 31"/>
          <p:cNvSpPr/>
          <p:nvPr/>
        </p:nvSpPr>
        <p:spPr>
          <a:xfrm>
            <a:off x="3733800" y="26670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3733800" y="2667000"/>
            <a:ext cx="381000" cy="307777"/>
          </a:xfrm>
          <a:prstGeom prst="rect">
            <a:avLst/>
          </a:prstGeom>
          <a:noFill/>
        </p:spPr>
        <p:txBody>
          <a:bodyPr wrap="square" rtlCol="0">
            <a:spAutoFit/>
          </a:bodyPr>
          <a:lstStyle/>
          <a:p>
            <a:r>
              <a:rPr lang="en-US" sz="1400" dirty="0" smtClean="0"/>
              <a:t>G</a:t>
            </a:r>
            <a:endParaRPr lang="en-US" sz="1400" dirty="0"/>
          </a:p>
        </p:txBody>
      </p:sp>
      <p:sp>
        <p:nvSpPr>
          <p:cNvPr id="34" name="Rectangle 33"/>
          <p:cNvSpPr/>
          <p:nvPr/>
        </p:nvSpPr>
        <p:spPr>
          <a:xfrm>
            <a:off x="8610600" y="45720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8610600" y="4572000"/>
            <a:ext cx="381000" cy="307777"/>
          </a:xfrm>
          <a:prstGeom prst="rect">
            <a:avLst/>
          </a:prstGeom>
          <a:noFill/>
        </p:spPr>
        <p:txBody>
          <a:bodyPr wrap="square" rtlCol="0">
            <a:spAutoFit/>
          </a:bodyPr>
          <a:lstStyle/>
          <a:p>
            <a:r>
              <a:rPr lang="en-US" sz="1400" dirty="0" smtClean="0"/>
              <a:t>B</a:t>
            </a:r>
            <a:endParaRPr lang="en-US" sz="1400" dirty="0"/>
          </a:p>
        </p:txBody>
      </p:sp>
      <p:sp>
        <p:nvSpPr>
          <p:cNvPr id="36" name="Rectangle 35"/>
          <p:cNvSpPr/>
          <p:nvPr/>
        </p:nvSpPr>
        <p:spPr>
          <a:xfrm>
            <a:off x="1295400" y="53340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295400" y="5334000"/>
            <a:ext cx="381000" cy="307777"/>
          </a:xfrm>
          <a:prstGeom prst="rect">
            <a:avLst/>
          </a:prstGeom>
          <a:noFill/>
        </p:spPr>
        <p:txBody>
          <a:bodyPr wrap="square" rtlCol="0">
            <a:spAutoFit/>
          </a:bodyPr>
          <a:lstStyle/>
          <a:p>
            <a:r>
              <a:rPr lang="en-US" sz="1400" dirty="0" smtClean="0"/>
              <a:t>A</a:t>
            </a:r>
            <a:endParaRPr lang="en-US" sz="1400" dirty="0"/>
          </a:p>
        </p:txBody>
      </p:sp>
      <p:sp>
        <p:nvSpPr>
          <p:cNvPr id="43" name="Rectangle 42"/>
          <p:cNvSpPr/>
          <p:nvPr/>
        </p:nvSpPr>
        <p:spPr>
          <a:xfrm>
            <a:off x="6096000" y="22860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6096000" y="2286000"/>
            <a:ext cx="381000" cy="307777"/>
          </a:xfrm>
          <a:prstGeom prst="rect">
            <a:avLst/>
          </a:prstGeom>
          <a:noFill/>
        </p:spPr>
        <p:txBody>
          <a:bodyPr wrap="square" rtlCol="0">
            <a:spAutoFit/>
          </a:bodyPr>
          <a:lstStyle/>
          <a:p>
            <a:r>
              <a:rPr lang="en-US" sz="1400" dirty="0"/>
              <a:t>E</a:t>
            </a:r>
          </a:p>
        </p:txBody>
      </p:sp>
      <p:cxnSp>
        <p:nvCxnSpPr>
          <p:cNvPr id="49" name="Straight Connector 48"/>
          <p:cNvCxnSpPr/>
          <p:nvPr/>
        </p:nvCxnSpPr>
        <p:spPr>
          <a:xfrm flipH="1">
            <a:off x="228600" y="2743200"/>
            <a:ext cx="8686800"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
        <p:nvSpPr>
          <p:cNvPr id="53" name="Oval 52"/>
          <p:cNvSpPr/>
          <p:nvPr/>
        </p:nvSpPr>
        <p:spPr>
          <a:xfrm>
            <a:off x="7086600" y="44958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2057400" y="2057400"/>
            <a:ext cx="914400" cy="461665"/>
          </a:xfrm>
          <a:prstGeom prst="rect">
            <a:avLst/>
          </a:prstGeom>
          <a:noFill/>
        </p:spPr>
        <p:txBody>
          <a:bodyPr wrap="square" rtlCol="0">
            <a:spAutoFit/>
          </a:bodyPr>
          <a:lstStyle/>
          <a:p>
            <a:r>
              <a:rPr lang="en-US" sz="1200" b="1" dirty="0" smtClean="0"/>
              <a:t>Western Australia</a:t>
            </a:r>
            <a:endParaRPr lang="en-US" sz="1200" b="1" dirty="0"/>
          </a:p>
        </p:txBody>
      </p:sp>
      <p:sp>
        <p:nvSpPr>
          <p:cNvPr id="66" name="Rectangle 65"/>
          <p:cNvSpPr/>
          <p:nvPr/>
        </p:nvSpPr>
        <p:spPr>
          <a:xfrm>
            <a:off x="76200" y="6474023"/>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457200" y="6520190"/>
            <a:ext cx="1447800" cy="261610"/>
          </a:xfrm>
          <a:prstGeom prst="rect">
            <a:avLst/>
          </a:prstGeom>
          <a:noFill/>
        </p:spPr>
        <p:txBody>
          <a:bodyPr wrap="square" rtlCol="0">
            <a:spAutoFit/>
          </a:bodyPr>
          <a:lstStyle/>
          <a:p>
            <a:r>
              <a:rPr lang="en-US" sz="1100" dirty="0" smtClean="0"/>
              <a:t>Land or water feature</a:t>
            </a:r>
            <a:endParaRPr lang="en-US" sz="1100" dirty="0"/>
          </a:p>
        </p:txBody>
      </p:sp>
      <p:sp>
        <p:nvSpPr>
          <p:cNvPr id="69" name="Oval 68"/>
          <p:cNvSpPr/>
          <p:nvPr/>
        </p:nvSpPr>
        <p:spPr>
          <a:xfrm>
            <a:off x="5943600" y="5257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1524000" y="4191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3886200" y="457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7543800" y="3352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5105400" y="4648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5-Point Star 73"/>
          <p:cNvSpPr/>
          <p:nvPr/>
        </p:nvSpPr>
        <p:spPr>
          <a:xfrm>
            <a:off x="6629400" y="4876800"/>
            <a:ext cx="76200" cy="76200"/>
          </a:xfrm>
          <a:prstGeom prst="star5">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p:cNvSpPr txBox="1"/>
          <p:nvPr/>
        </p:nvSpPr>
        <p:spPr>
          <a:xfrm>
            <a:off x="3886200" y="1295400"/>
            <a:ext cx="914400" cy="461665"/>
          </a:xfrm>
          <a:prstGeom prst="rect">
            <a:avLst/>
          </a:prstGeom>
          <a:noFill/>
        </p:spPr>
        <p:txBody>
          <a:bodyPr wrap="square" rtlCol="0">
            <a:spAutoFit/>
          </a:bodyPr>
          <a:lstStyle/>
          <a:p>
            <a:r>
              <a:rPr lang="en-US" sz="1200" b="1" dirty="0" smtClean="0"/>
              <a:t>Northern Territory</a:t>
            </a:r>
            <a:endParaRPr lang="en-US" sz="1200" b="1" dirty="0"/>
          </a:p>
        </p:txBody>
      </p:sp>
      <p:sp>
        <p:nvSpPr>
          <p:cNvPr id="80" name="TextBox 79"/>
          <p:cNvSpPr txBox="1"/>
          <p:nvPr/>
        </p:nvSpPr>
        <p:spPr>
          <a:xfrm>
            <a:off x="4648200" y="3124200"/>
            <a:ext cx="914400" cy="461665"/>
          </a:xfrm>
          <a:prstGeom prst="rect">
            <a:avLst/>
          </a:prstGeom>
          <a:noFill/>
        </p:spPr>
        <p:txBody>
          <a:bodyPr wrap="square" rtlCol="0">
            <a:spAutoFit/>
          </a:bodyPr>
          <a:lstStyle/>
          <a:p>
            <a:r>
              <a:rPr lang="en-US" sz="1200" b="1" dirty="0" smtClean="0"/>
              <a:t>Southern Australia</a:t>
            </a:r>
            <a:endParaRPr lang="en-US" sz="1200" b="1" dirty="0"/>
          </a:p>
        </p:txBody>
      </p:sp>
      <p:sp>
        <p:nvSpPr>
          <p:cNvPr id="81" name="TextBox 80"/>
          <p:cNvSpPr txBox="1"/>
          <p:nvPr/>
        </p:nvSpPr>
        <p:spPr>
          <a:xfrm>
            <a:off x="5257800" y="6096000"/>
            <a:ext cx="914400" cy="307777"/>
          </a:xfrm>
          <a:prstGeom prst="rect">
            <a:avLst/>
          </a:prstGeom>
          <a:noFill/>
        </p:spPr>
        <p:txBody>
          <a:bodyPr wrap="square" rtlCol="0">
            <a:spAutoFit/>
          </a:bodyPr>
          <a:lstStyle/>
          <a:p>
            <a:r>
              <a:rPr lang="en-US" sz="1400" dirty="0" smtClean="0"/>
              <a:t>Tasmania</a:t>
            </a:r>
            <a:endParaRPr lang="en-US" sz="1400" dirty="0"/>
          </a:p>
        </p:txBody>
      </p:sp>
      <p:sp>
        <p:nvSpPr>
          <p:cNvPr id="82" name="TextBox 81"/>
          <p:cNvSpPr txBox="1"/>
          <p:nvPr/>
        </p:nvSpPr>
        <p:spPr>
          <a:xfrm>
            <a:off x="5334000" y="1676400"/>
            <a:ext cx="1143000" cy="276999"/>
          </a:xfrm>
          <a:prstGeom prst="rect">
            <a:avLst/>
          </a:prstGeom>
          <a:noFill/>
        </p:spPr>
        <p:txBody>
          <a:bodyPr wrap="square" rtlCol="0">
            <a:spAutoFit/>
          </a:bodyPr>
          <a:lstStyle/>
          <a:p>
            <a:r>
              <a:rPr lang="en-US" sz="1200" b="1" dirty="0" smtClean="0"/>
              <a:t>Queensland</a:t>
            </a:r>
            <a:endParaRPr lang="en-US" sz="1200" b="1" dirty="0"/>
          </a:p>
        </p:txBody>
      </p:sp>
      <p:sp>
        <p:nvSpPr>
          <p:cNvPr id="83" name="TextBox 82"/>
          <p:cNvSpPr txBox="1"/>
          <p:nvPr/>
        </p:nvSpPr>
        <p:spPr>
          <a:xfrm>
            <a:off x="5715000" y="3810000"/>
            <a:ext cx="1524000" cy="276999"/>
          </a:xfrm>
          <a:prstGeom prst="rect">
            <a:avLst/>
          </a:prstGeom>
          <a:noFill/>
        </p:spPr>
        <p:txBody>
          <a:bodyPr wrap="square" rtlCol="0">
            <a:spAutoFit/>
          </a:bodyPr>
          <a:lstStyle/>
          <a:p>
            <a:r>
              <a:rPr lang="en-US" sz="1200" b="1" dirty="0" smtClean="0"/>
              <a:t>New South Wales</a:t>
            </a:r>
            <a:endParaRPr lang="en-US" sz="1200" b="1" dirty="0"/>
          </a:p>
        </p:txBody>
      </p:sp>
      <p:sp>
        <p:nvSpPr>
          <p:cNvPr id="84" name="TextBox 83"/>
          <p:cNvSpPr txBox="1"/>
          <p:nvPr/>
        </p:nvSpPr>
        <p:spPr>
          <a:xfrm>
            <a:off x="5562600" y="4953000"/>
            <a:ext cx="1143000" cy="276999"/>
          </a:xfrm>
          <a:prstGeom prst="rect">
            <a:avLst/>
          </a:prstGeom>
          <a:noFill/>
        </p:spPr>
        <p:txBody>
          <a:bodyPr wrap="square" rtlCol="0">
            <a:spAutoFit/>
          </a:bodyPr>
          <a:lstStyle/>
          <a:p>
            <a:r>
              <a:rPr lang="en-US" sz="1200" b="1" dirty="0" smtClean="0"/>
              <a:t>Victoria</a:t>
            </a:r>
            <a:endParaRPr lang="en-US" sz="1200" b="1" dirty="0"/>
          </a:p>
        </p:txBody>
      </p:sp>
      <p:sp>
        <p:nvSpPr>
          <p:cNvPr id="85" name="Freeform 84"/>
          <p:cNvSpPr/>
          <p:nvPr/>
        </p:nvSpPr>
        <p:spPr>
          <a:xfrm>
            <a:off x="2286000" y="3086833"/>
            <a:ext cx="2407920" cy="896304"/>
          </a:xfrm>
          <a:custGeom>
            <a:avLst/>
            <a:gdLst>
              <a:gd name="connsiteX0" fmla="*/ 76200 w 2407920"/>
              <a:gd name="connsiteY0" fmla="*/ 357407 h 896304"/>
              <a:gd name="connsiteX1" fmla="*/ 198120 w 2407920"/>
              <a:gd name="connsiteY1" fmla="*/ 220247 h 896304"/>
              <a:gd name="connsiteX2" fmla="*/ 289560 w 2407920"/>
              <a:gd name="connsiteY2" fmla="*/ 159287 h 896304"/>
              <a:gd name="connsiteX3" fmla="*/ 381000 w 2407920"/>
              <a:gd name="connsiteY3" fmla="*/ 128807 h 896304"/>
              <a:gd name="connsiteX4" fmla="*/ 426720 w 2407920"/>
              <a:gd name="connsiteY4" fmla="*/ 98327 h 896304"/>
              <a:gd name="connsiteX5" fmla="*/ 487680 w 2407920"/>
              <a:gd name="connsiteY5" fmla="*/ 83087 h 896304"/>
              <a:gd name="connsiteX6" fmla="*/ 533400 w 2407920"/>
              <a:gd name="connsiteY6" fmla="*/ 67847 h 896304"/>
              <a:gd name="connsiteX7" fmla="*/ 640080 w 2407920"/>
              <a:gd name="connsiteY7" fmla="*/ 52607 h 896304"/>
              <a:gd name="connsiteX8" fmla="*/ 701040 w 2407920"/>
              <a:gd name="connsiteY8" fmla="*/ 37367 h 896304"/>
              <a:gd name="connsiteX9" fmla="*/ 853440 w 2407920"/>
              <a:gd name="connsiteY9" fmla="*/ 6887 h 896304"/>
              <a:gd name="connsiteX10" fmla="*/ 1447800 w 2407920"/>
              <a:gd name="connsiteY10" fmla="*/ 37367 h 896304"/>
              <a:gd name="connsiteX11" fmla="*/ 1584960 w 2407920"/>
              <a:gd name="connsiteY11" fmla="*/ 83087 h 896304"/>
              <a:gd name="connsiteX12" fmla="*/ 1630680 w 2407920"/>
              <a:gd name="connsiteY12" fmla="*/ 98327 h 896304"/>
              <a:gd name="connsiteX13" fmla="*/ 1828800 w 2407920"/>
              <a:gd name="connsiteY13" fmla="*/ 113567 h 896304"/>
              <a:gd name="connsiteX14" fmla="*/ 1981200 w 2407920"/>
              <a:gd name="connsiteY14" fmla="*/ 159287 h 896304"/>
              <a:gd name="connsiteX15" fmla="*/ 2026920 w 2407920"/>
              <a:gd name="connsiteY15" fmla="*/ 189767 h 896304"/>
              <a:gd name="connsiteX16" fmla="*/ 2072640 w 2407920"/>
              <a:gd name="connsiteY16" fmla="*/ 205007 h 896304"/>
              <a:gd name="connsiteX17" fmla="*/ 2164080 w 2407920"/>
              <a:gd name="connsiteY17" fmla="*/ 265967 h 896304"/>
              <a:gd name="connsiteX18" fmla="*/ 2209800 w 2407920"/>
              <a:gd name="connsiteY18" fmla="*/ 281207 h 896304"/>
              <a:gd name="connsiteX19" fmla="*/ 2301240 w 2407920"/>
              <a:gd name="connsiteY19" fmla="*/ 342167 h 896304"/>
              <a:gd name="connsiteX20" fmla="*/ 2331720 w 2407920"/>
              <a:gd name="connsiteY20" fmla="*/ 387887 h 896304"/>
              <a:gd name="connsiteX21" fmla="*/ 2346960 w 2407920"/>
              <a:gd name="connsiteY21" fmla="*/ 433607 h 896304"/>
              <a:gd name="connsiteX22" fmla="*/ 2407920 w 2407920"/>
              <a:gd name="connsiteY22" fmla="*/ 525047 h 896304"/>
              <a:gd name="connsiteX23" fmla="*/ 2362200 w 2407920"/>
              <a:gd name="connsiteY23" fmla="*/ 646967 h 896304"/>
              <a:gd name="connsiteX24" fmla="*/ 2270760 w 2407920"/>
              <a:gd name="connsiteY24" fmla="*/ 677447 h 896304"/>
              <a:gd name="connsiteX25" fmla="*/ 2164080 w 2407920"/>
              <a:gd name="connsiteY25" fmla="*/ 662207 h 896304"/>
              <a:gd name="connsiteX26" fmla="*/ 2072640 w 2407920"/>
              <a:gd name="connsiteY26" fmla="*/ 631727 h 896304"/>
              <a:gd name="connsiteX27" fmla="*/ 1950720 w 2407920"/>
              <a:gd name="connsiteY27" fmla="*/ 616487 h 896304"/>
              <a:gd name="connsiteX28" fmla="*/ 1813560 w 2407920"/>
              <a:gd name="connsiteY28" fmla="*/ 631727 h 896304"/>
              <a:gd name="connsiteX29" fmla="*/ 1752600 w 2407920"/>
              <a:gd name="connsiteY29" fmla="*/ 646967 h 896304"/>
              <a:gd name="connsiteX30" fmla="*/ 1661160 w 2407920"/>
              <a:gd name="connsiteY30" fmla="*/ 662207 h 896304"/>
              <a:gd name="connsiteX31" fmla="*/ 1584960 w 2407920"/>
              <a:gd name="connsiteY31" fmla="*/ 677447 h 896304"/>
              <a:gd name="connsiteX32" fmla="*/ 1463040 w 2407920"/>
              <a:gd name="connsiteY32" fmla="*/ 692687 h 896304"/>
              <a:gd name="connsiteX33" fmla="*/ 1371600 w 2407920"/>
              <a:gd name="connsiteY33" fmla="*/ 707927 h 896304"/>
              <a:gd name="connsiteX34" fmla="*/ 731520 w 2407920"/>
              <a:gd name="connsiteY34" fmla="*/ 723167 h 896304"/>
              <a:gd name="connsiteX35" fmla="*/ 624840 w 2407920"/>
              <a:gd name="connsiteY35" fmla="*/ 753647 h 896304"/>
              <a:gd name="connsiteX36" fmla="*/ 533400 w 2407920"/>
              <a:gd name="connsiteY36" fmla="*/ 784127 h 896304"/>
              <a:gd name="connsiteX37" fmla="*/ 350520 w 2407920"/>
              <a:gd name="connsiteY37" fmla="*/ 845087 h 896304"/>
              <a:gd name="connsiteX38" fmla="*/ 304800 w 2407920"/>
              <a:gd name="connsiteY38" fmla="*/ 860327 h 896304"/>
              <a:gd name="connsiteX39" fmla="*/ 259080 w 2407920"/>
              <a:gd name="connsiteY39" fmla="*/ 875567 h 896304"/>
              <a:gd name="connsiteX40" fmla="*/ 198120 w 2407920"/>
              <a:gd name="connsiteY40" fmla="*/ 890807 h 896304"/>
              <a:gd name="connsiteX41" fmla="*/ 15240 w 2407920"/>
              <a:gd name="connsiteY41" fmla="*/ 845087 h 896304"/>
              <a:gd name="connsiteX42" fmla="*/ 0 w 2407920"/>
              <a:gd name="connsiteY42" fmla="*/ 799367 h 896304"/>
              <a:gd name="connsiteX43" fmla="*/ 15240 w 2407920"/>
              <a:gd name="connsiteY43" fmla="*/ 631727 h 896304"/>
              <a:gd name="connsiteX44" fmla="*/ 30480 w 2407920"/>
              <a:gd name="connsiteY44" fmla="*/ 586007 h 896304"/>
              <a:gd name="connsiteX45" fmla="*/ 45720 w 2407920"/>
              <a:gd name="connsiteY45" fmla="*/ 525047 h 896304"/>
              <a:gd name="connsiteX46" fmla="*/ 60960 w 2407920"/>
              <a:gd name="connsiteY46" fmla="*/ 418367 h 896304"/>
              <a:gd name="connsiteX47" fmla="*/ 106680 w 2407920"/>
              <a:gd name="connsiteY47" fmla="*/ 326927 h 896304"/>
              <a:gd name="connsiteX48" fmla="*/ 121920 w 2407920"/>
              <a:gd name="connsiteY48" fmla="*/ 311687 h 896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07920" h="896304">
                <a:moveTo>
                  <a:pt x="76200" y="357407"/>
                </a:moveTo>
                <a:cubicBezTo>
                  <a:pt x="112847" y="302436"/>
                  <a:pt x="135485" y="262004"/>
                  <a:pt x="198120" y="220247"/>
                </a:cubicBezTo>
                <a:cubicBezTo>
                  <a:pt x="228600" y="199927"/>
                  <a:pt x="254807" y="170871"/>
                  <a:pt x="289560" y="159287"/>
                </a:cubicBezTo>
                <a:cubicBezTo>
                  <a:pt x="320040" y="149127"/>
                  <a:pt x="354267" y="146629"/>
                  <a:pt x="381000" y="128807"/>
                </a:cubicBezTo>
                <a:cubicBezTo>
                  <a:pt x="396240" y="118647"/>
                  <a:pt x="409885" y="105542"/>
                  <a:pt x="426720" y="98327"/>
                </a:cubicBezTo>
                <a:cubicBezTo>
                  <a:pt x="445972" y="90076"/>
                  <a:pt x="467541" y="88841"/>
                  <a:pt x="487680" y="83087"/>
                </a:cubicBezTo>
                <a:cubicBezTo>
                  <a:pt x="503126" y="78674"/>
                  <a:pt x="517648" y="70997"/>
                  <a:pt x="533400" y="67847"/>
                </a:cubicBezTo>
                <a:cubicBezTo>
                  <a:pt x="568623" y="60802"/>
                  <a:pt x="604738" y="59033"/>
                  <a:pt x="640080" y="52607"/>
                </a:cubicBezTo>
                <a:cubicBezTo>
                  <a:pt x="660688" y="48860"/>
                  <a:pt x="680501" y="41475"/>
                  <a:pt x="701040" y="37367"/>
                </a:cubicBezTo>
                <a:cubicBezTo>
                  <a:pt x="887874" y="0"/>
                  <a:pt x="711845" y="42286"/>
                  <a:pt x="853440" y="6887"/>
                </a:cubicBezTo>
                <a:cubicBezTo>
                  <a:pt x="873997" y="7744"/>
                  <a:pt x="1361242" y="25002"/>
                  <a:pt x="1447800" y="37367"/>
                </a:cubicBezTo>
                <a:lnTo>
                  <a:pt x="1584960" y="83087"/>
                </a:lnTo>
                <a:cubicBezTo>
                  <a:pt x="1600200" y="88167"/>
                  <a:pt x="1614663" y="97095"/>
                  <a:pt x="1630680" y="98327"/>
                </a:cubicBezTo>
                <a:lnTo>
                  <a:pt x="1828800" y="113567"/>
                </a:lnTo>
                <a:cubicBezTo>
                  <a:pt x="1862877" y="122086"/>
                  <a:pt x="1958938" y="144446"/>
                  <a:pt x="1981200" y="159287"/>
                </a:cubicBezTo>
                <a:cubicBezTo>
                  <a:pt x="1996440" y="169447"/>
                  <a:pt x="2010537" y="181576"/>
                  <a:pt x="2026920" y="189767"/>
                </a:cubicBezTo>
                <a:cubicBezTo>
                  <a:pt x="2041288" y="196951"/>
                  <a:pt x="2058597" y="197205"/>
                  <a:pt x="2072640" y="205007"/>
                </a:cubicBezTo>
                <a:cubicBezTo>
                  <a:pt x="2104662" y="222797"/>
                  <a:pt x="2129327" y="254383"/>
                  <a:pt x="2164080" y="265967"/>
                </a:cubicBezTo>
                <a:cubicBezTo>
                  <a:pt x="2179320" y="271047"/>
                  <a:pt x="2195757" y="273405"/>
                  <a:pt x="2209800" y="281207"/>
                </a:cubicBezTo>
                <a:cubicBezTo>
                  <a:pt x="2241822" y="298997"/>
                  <a:pt x="2301240" y="342167"/>
                  <a:pt x="2301240" y="342167"/>
                </a:cubicBezTo>
                <a:cubicBezTo>
                  <a:pt x="2311400" y="357407"/>
                  <a:pt x="2323529" y="371504"/>
                  <a:pt x="2331720" y="387887"/>
                </a:cubicBezTo>
                <a:cubicBezTo>
                  <a:pt x="2338904" y="402255"/>
                  <a:pt x="2339158" y="419564"/>
                  <a:pt x="2346960" y="433607"/>
                </a:cubicBezTo>
                <a:cubicBezTo>
                  <a:pt x="2364750" y="465629"/>
                  <a:pt x="2407920" y="525047"/>
                  <a:pt x="2407920" y="525047"/>
                </a:cubicBezTo>
                <a:cubicBezTo>
                  <a:pt x="2401773" y="555782"/>
                  <a:pt x="2398079" y="624543"/>
                  <a:pt x="2362200" y="646967"/>
                </a:cubicBezTo>
                <a:cubicBezTo>
                  <a:pt x="2334955" y="663995"/>
                  <a:pt x="2270760" y="677447"/>
                  <a:pt x="2270760" y="677447"/>
                </a:cubicBezTo>
                <a:cubicBezTo>
                  <a:pt x="2235200" y="672367"/>
                  <a:pt x="2199081" y="670284"/>
                  <a:pt x="2164080" y="662207"/>
                </a:cubicBezTo>
                <a:cubicBezTo>
                  <a:pt x="2132774" y="654983"/>
                  <a:pt x="2104521" y="635712"/>
                  <a:pt x="2072640" y="631727"/>
                </a:cubicBezTo>
                <a:lnTo>
                  <a:pt x="1950720" y="616487"/>
                </a:lnTo>
                <a:cubicBezTo>
                  <a:pt x="1905000" y="621567"/>
                  <a:pt x="1859026" y="624732"/>
                  <a:pt x="1813560" y="631727"/>
                </a:cubicBezTo>
                <a:cubicBezTo>
                  <a:pt x="1792858" y="634912"/>
                  <a:pt x="1773139" y="642859"/>
                  <a:pt x="1752600" y="646967"/>
                </a:cubicBezTo>
                <a:cubicBezTo>
                  <a:pt x="1722300" y="653027"/>
                  <a:pt x="1691562" y="656679"/>
                  <a:pt x="1661160" y="662207"/>
                </a:cubicBezTo>
                <a:cubicBezTo>
                  <a:pt x="1635675" y="666841"/>
                  <a:pt x="1610562" y="673508"/>
                  <a:pt x="1584960" y="677447"/>
                </a:cubicBezTo>
                <a:cubicBezTo>
                  <a:pt x="1544480" y="683675"/>
                  <a:pt x="1503585" y="686895"/>
                  <a:pt x="1463040" y="692687"/>
                </a:cubicBezTo>
                <a:cubicBezTo>
                  <a:pt x="1432450" y="697057"/>
                  <a:pt x="1402474" y="706641"/>
                  <a:pt x="1371600" y="707927"/>
                </a:cubicBezTo>
                <a:cubicBezTo>
                  <a:pt x="1158365" y="716812"/>
                  <a:pt x="944880" y="718087"/>
                  <a:pt x="731520" y="723167"/>
                </a:cubicBezTo>
                <a:cubicBezTo>
                  <a:pt x="577869" y="774384"/>
                  <a:pt x="816202" y="696238"/>
                  <a:pt x="624840" y="753647"/>
                </a:cubicBezTo>
                <a:cubicBezTo>
                  <a:pt x="594066" y="762879"/>
                  <a:pt x="563880" y="773967"/>
                  <a:pt x="533400" y="784127"/>
                </a:cubicBezTo>
                <a:lnTo>
                  <a:pt x="350520" y="845087"/>
                </a:lnTo>
                <a:lnTo>
                  <a:pt x="304800" y="860327"/>
                </a:lnTo>
                <a:cubicBezTo>
                  <a:pt x="289560" y="865407"/>
                  <a:pt x="274665" y="871671"/>
                  <a:pt x="259080" y="875567"/>
                </a:cubicBezTo>
                <a:lnTo>
                  <a:pt x="198120" y="890807"/>
                </a:lnTo>
                <a:cubicBezTo>
                  <a:pt x="150806" y="885550"/>
                  <a:pt x="56213" y="896304"/>
                  <a:pt x="15240" y="845087"/>
                </a:cubicBezTo>
                <a:cubicBezTo>
                  <a:pt x="5205" y="832543"/>
                  <a:pt x="5080" y="814607"/>
                  <a:pt x="0" y="799367"/>
                </a:cubicBezTo>
                <a:cubicBezTo>
                  <a:pt x="5080" y="743487"/>
                  <a:pt x="7305" y="687273"/>
                  <a:pt x="15240" y="631727"/>
                </a:cubicBezTo>
                <a:cubicBezTo>
                  <a:pt x="17512" y="615824"/>
                  <a:pt x="26067" y="601453"/>
                  <a:pt x="30480" y="586007"/>
                </a:cubicBezTo>
                <a:cubicBezTo>
                  <a:pt x="36234" y="565868"/>
                  <a:pt x="41973" y="545655"/>
                  <a:pt x="45720" y="525047"/>
                </a:cubicBezTo>
                <a:cubicBezTo>
                  <a:pt x="52146" y="489705"/>
                  <a:pt x="53915" y="453590"/>
                  <a:pt x="60960" y="418367"/>
                </a:cubicBezTo>
                <a:cubicBezTo>
                  <a:pt x="68950" y="378419"/>
                  <a:pt x="82160" y="359621"/>
                  <a:pt x="106680" y="326927"/>
                </a:cubicBezTo>
                <a:cubicBezTo>
                  <a:pt x="110991" y="321180"/>
                  <a:pt x="116840" y="316767"/>
                  <a:pt x="121920" y="311687"/>
                </a:cubicBezTo>
              </a:path>
            </a:pathLst>
          </a:custGeom>
          <a:ln>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Freeform 85"/>
          <p:cNvSpPr/>
          <p:nvPr/>
        </p:nvSpPr>
        <p:spPr>
          <a:xfrm>
            <a:off x="6446625" y="1651819"/>
            <a:ext cx="944775" cy="1607575"/>
          </a:xfrm>
          <a:custGeom>
            <a:avLst/>
            <a:gdLst>
              <a:gd name="connsiteX0" fmla="*/ 0 w 944775"/>
              <a:gd name="connsiteY0" fmla="*/ 0 h 1607575"/>
              <a:gd name="connsiteX1" fmla="*/ 73742 w 944775"/>
              <a:gd name="connsiteY1" fmla="*/ 117987 h 1607575"/>
              <a:gd name="connsiteX2" fmla="*/ 103239 w 944775"/>
              <a:gd name="connsiteY2" fmla="*/ 162233 h 1607575"/>
              <a:gd name="connsiteX3" fmla="*/ 88490 w 944775"/>
              <a:gd name="connsiteY3" fmla="*/ 235975 h 1607575"/>
              <a:gd name="connsiteX4" fmla="*/ 44245 w 944775"/>
              <a:gd name="connsiteY4" fmla="*/ 324465 h 1607575"/>
              <a:gd name="connsiteX5" fmla="*/ 58994 w 944775"/>
              <a:gd name="connsiteY5" fmla="*/ 368710 h 1607575"/>
              <a:gd name="connsiteX6" fmla="*/ 117987 w 944775"/>
              <a:gd name="connsiteY6" fmla="*/ 383458 h 1607575"/>
              <a:gd name="connsiteX7" fmla="*/ 162232 w 944775"/>
              <a:gd name="connsiteY7" fmla="*/ 398207 h 1607575"/>
              <a:gd name="connsiteX8" fmla="*/ 191729 w 944775"/>
              <a:gd name="connsiteY8" fmla="*/ 442452 h 1607575"/>
              <a:gd name="connsiteX9" fmla="*/ 132736 w 944775"/>
              <a:gd name="connsiteY9" fmla="*/ 575187 h 1607575"/>
              <a:gd name="connsiteX10" fmla="*/ 191729 w 944775"/>
              <a:gd name="connsiteY10" fmla="*/ 634181 h 1607575"/>
              <a:gd name="connsiteX11" fmla="*/ 250723 w 944775"/>
              <a:gd name="connsiteY11" fmla="*/ 722671 h 1607575"/>
              <a:gd name="connsiteX12" fmla="*/ 265471 w 944775"/>
              <a:gd name="connsiteY12" fmla="*/ 766916 h 1607575"/>
              <a:gd name="connsiteX13" fmla="*/ 265471 w 944775"/>
              <a:gd name="connsiteY13" fmla="*/ 884904 h 1607575"/>
              <a:gd name="connsiteX14" fmla="*/ 309716 w 944775"/>
              <a:gd name="connsiteY14" fmla="*/ 914400 h 1607575"/>
              <a:gd name="connsiteX15" fmla="*/ 398207 w 944775"/>
              <a:gd name="connsiteY15" fmla="*/ 943897 h 1607575"/>
              <a:gd name="connsiteX16" fmla="*/ 442452 w 944775"/>
              <a:gd name="connsiteY16" fmla="*/ 973394 h 1607575"/>
              <a:gd name="connsiteX17" fmla="*/ 486697 w 944775"/>
              <a:gd name="connsiteY17" fmla="*/ 988142 h 1607575"/>
              <a:gd name="connsiteX18" fmla="*/ 501445 w 944775"/>
              <a:gd name="connsiteY18" fmla="*/ 1032387 h 1607575"/>
              <a:gd name="connsiteX19" fmla="*/ 530942 w 944775"/>
              <a:gd name="connsiteY19" fmla="*/ 1076633 h 1607575"/>
              <a:gd name="connsiteX20" fmla="*/ 545690 w 944775"/>
              <a:gd name="connsiteY20" fmla="*/ 1179871 h 1607575"/>
              <a:gd name="connsiteX21" fmla="*/ 634181 w 944775"/>
              <a:gd name="connsiteY21" fmla="*/ 1238865 h 1607575"/>
              <a:gd name="connsiteX22" fmla="*/ 678426 w 944775"/>
              <a:gd name="connsiteY22" fmla="*/ 1268362 h 1607575"/>
              <a:gd name="connsiteX23" fmla="*/ 722671 w 944775"/>
              <a:gd name="connsiteY23" fmla="*/ 1415846 h 1607575"/>
              <a:gd name="connsiteX24" fmla="*/ 737419 w 944775"/>
              <a:gd name="connsiteY24" fmla="*/ 1489587 h 1607575"/>
              <a:gd name="connsiteX25" fmla="*/ 781665 w 944775"/>
              <a:gd name="connsiteY25" fmla="*/ 1504336 h 1607575"/>
              <a:gd name="connsiteX26" fmla="*/ 870155 w 944775"/>
              <a:gd name="connsiteY26" fmla="*/ 1519084 h 1607575"/>
              <a:gd name="connsiteX27" fmla="*/ 914400 w 944775"/>
              <a:gd name="connsiteY27" fmla="*/ 1533833 h 1607575"/>
              <a:gd name="connsiteX28" fmla="*/ 914400 w 944775"/>
              <a:gd name="connsiteY28" fmla="*/ 1607575 h 1607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44775" h="1607575">
                <a:moveTo>
                  <a:pt x="0" y="0"/>
                </a:moveTo>
                <a:cubicBezTo>
                  <a:pt x="35102" y="105307"/>
                  <a:pt x="3626" y="71244"/>
                  <a:pt x="73742" y="117987"/>
                </a:cubicBezTo>
                <a:cubicBezTo>
                  <a:pt x="83574" y="132736"/>
                  <a:pt x="101040" y="144644"/>
                  <a:pt x="103239" y="162233"/>
                </a:cubicBezTo>
                <a:cubicBezTo>
                  <a:pt x="106348" y="187107"/>
                  <a:pt x="94570" y="211656"/>
                  <a:pt x="88490" y="235975"/>
                </a:cubicBezTo>
                <a:cubicBezTo>
                  <a:pt x="76277" y="284825"/>
                  <a:pt x="73084" y="281207"/>
                  <a:pt x="44245" y="324465"/>
                </a:cubicBezTo>
                <a:cubicBezTo>
                  <a:pt x="49161" y="339213"/>
                  <a:pt x="46854" y="358998"/>
                  <a:pt x="58994" y="368710"/>
                </a:cubicBezTo>
                <a:cubicBezTo>
                  <a:pt x="74822" y="381372"/>
                  <a:pt x="98497" y="377889"/>
                  <a:pt x="117987" y="383458"/>
                </a:cubicBezTo>
                <a:cubicBezTo>
                  <a:pt x="132935" y="387729"/>
                  <a:pt x="147484" y="393291"/>
                  <a:pt x="162232" y="398207"/>
                </a:cubicBezTo>
                <a:cubicBezTo>
                  <a:pt x="172064" y="412955"/>
                  <a:pt x="191729" y="424727"/>
                  <a:pt x="191729" y="442452"/>
                </a:cubicBezTo>
                <a:cubicBezTo>
                  <a:pt x="191729" y="495103"/>
                  <a:pt x="159467" y="535089"/>
                  <a:pt x="132736" y="575187"/>
                </a:cubicBezTo>
                <a:cubicBezTo>
                  <a:pt x="172063" y="693174"/>
                  <a:pt x="113072" y="555525"/>
                  <a:pt x="191729" y="634181"/>
                </a:cubicBezTo>
                <a:cubicBezTo>
                  <a:pt x="216797" y="659248"/>
                  <a:pt x="250723" y="722671"/>
                  <a:pt x="250723" y="722671"/>
                </a:cubicBezTo>
                <a:cubicBezTo>
                  <a:pt x="255639" y="737419"/>
                  <a:pt x="265471" y="751370"/>
                  <a:pt x="265471" y="766916"/>
                </a:cubicBezTo>
                <a:cubicBezTo>
                  <a:pt x="265471" y="838751"/>
                  <a:pt x="211113" y="789777"/>
                  <a:pt x="265471" y="884904"/>
                </a:cubicBezTo>
                <a:cubicBezTo>
                  <a:pt x="274265" y="900294"/>
                  <a:pt x="293519" y="907201"/>
                  <a:pt x="309716" y="914400"/>
                </a:cubicBezTo>
                <a:cubicBezTo>
                  <a:pt x="338129" y="927028"/>
                  <a:pt x="398207" y="943897"/>
                  <a:pt x="398207" y="943897"/>
                </a:cubicBezTo>
                <a:cubicBezTo>
                  <a:pt x="412955" y="953729"/>
                  <a:pt x="426598" y="965467"/>
                  <a:pt x="442452" y="973394"/>
                </a:cubicBezTo>
                <a:cubicBezTo>
                  <a:pt x="456357" y="980346"/>
                  <a:pt x="475704" y="977149"/>
                  <a:pt x="486697" y="988142"/>
                </a:cubicBezTo>
                <a:cubicBezTo>
                  <a:pt x="497690" y="999135"/>
                  <a:pt x="494493" y="1018482"/>
                  <a:pt x="501445" y="1032387"/>
                </a:cubicBezTo>
                <a:cubicBezTo>
                  <a:pt x="509372" y="1048241"/>
                  <a:pt x="521110" y="1061884"/>
                  <a:pt x="530942" y="1076633"/>
                </a:cubicBezTo>
                <a:cubicBezTo>
                  <a:pt x="535858" y="1111046"/>
                  <a:pt x="532780" y="1147595"/>
                  <a:pt x="545690" y="1179871"/>
                </a:cubicBezTo>
                <a:cubicBezTo>
                  <a:pt x="566658" y="1232291"/>
                  <a:pt x="595693" y="1219620"/>
                  <a:pt x="634181" y="1238865"/>
                </a:cubicBezTo>
                <a:cubicBezTo>
                  <a:pt x="650035" y="1246792"/>
                  <a:pt x="663678" y="1258530"/>
                  <a:pt x="678426" y="1268362"/>
                </a:cubicBezTo>
                <a:cubicBezTo>
                  <a:pt x="748663" y="1373718"/>
                  <a:pt x="746017" y="1322460"/>
                  <a:pt x="722671" y="1415846"/>
                </a:cubicBezTo>
                <a:cubicBezTo>
                  <a:pt x="727587" y="1440426"/>
                  <a:pt x="723514" y="1468730"/>
                  <a:pt x="737419" y="1489587"/>
                </a:cubicBezTo>
                <a:cubicBezTo>
                  <a:pt x="746043" y="1502522"/>
                  <a:pt x="766489" y="1500963"/>
                  <a:pt x="781665" y="1504336"/>
                </a:cubicBezTo>
                <a:cubicBezTo>
                  <a:pt x="810856" y="1510823"/>
                  <a:pt x="840658" y="1514168"/>
                  <a:pt x="870155" y="1519084"/>
                </a:cubicBezTo>
                <a:cubicBezTo>
                  <a:pt x="884903" y="1524000"/>
                  <a:pt x="903407" y="1522840"/>
                  <a:pt x="914400" y="1533833"/>
                </a:cubicBezTo>
                <a:cubicBezTo>
                  <a:pt x="944775" y="1564208"/>
                  <a:pt x="927510" y="1581355"/>
                  <a:pt x="914400" y="1607575"/>
                </a:cubicBezTo>
              </a:path>
            </a:pathLst>
          </a:cu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Freeform 86"/>
          <p:cNvSpPr/>
          <p:nvPr/>
        </p:nvSpPr>
        <p:spPr>
          <a:xfrm>
            <a:off x="6725265" y="3628103"/>
            <a:ext cx="705956" cy="1106129"/>
          </a:xfrm>
          <a:custGeom>
            <a:avLst/>
            <a:gdLst>
              <a:gd name="connsiteX0" fmla="*/ 663677 w 705956"/>
              <a:gd name="connsiteY0" fmla="*/ 0 h 1106129"/>
              <a:gd name="connsiteX1" fmla="*/ 678425 w 705956"/>
              <a:gd name="connsiteY1" fmla="*/ 44245 h 1106129"/>
              <a:gd name="connsiteX2" fmla="*/ 678425 w 705956"/>
              <a:gd name="connsiteY2" fmla="*/ 162232 h 1106129"/>
              <a:gd name="connsiteX3" fmla="*/ 589935 w 705956"/>
              <a:gd name="connsiteY3" fmla="*/ 206478 h 1106129"/>
              <a:gd name="connsiteX4" fmla="*/ 589935 w 705956"/>
              <a:gd name="connsiteY4" fmla="*/ 324465 h 1106129"/>
              <a:gd name="connsiteX5" fmla="*/ 619432 w 705956"/>
              <a:gd name="connsiteY5" fmla="*/ 412955 h 1106129"/>
              <a:gd name="connsiteX6" fmla="*/ 516193 w 705956"/>
              <a:gd name="connsiteY6" fmla="*/ 486697 h 1106129"/>
              <a:gd name="connsiteX7" fmla="*/ 471948 w 705956"/>
              <a:gd name="connsiteY7" fmla="*/ 501445 h 1106129"/>
              <a:gd name="connsiteX8" fmla="*/ 427703 w 705956"/>
              <a:gd name="connsiteY8" fmla="*/ 516194 h 1106129"/>
              <a:gd name="connsiteX9" fmla="*/ 398206 w 705956"/>
              <a:gd name="connsiteY9" fmla="*/ 560439 h 1106129"/>
              <a:gd name="connsiteX10" fmla="*/ 398206 w 705956"/>
              <a:gd name="connsiteY10" fmla="*/ 648929 h 1106129"/>
              <a:gd name="connsiteX11" fmla="*/ 353961 w 705956"/>
              <a:gd name="connsiteY11" fmla="*/ 678426 h 1106129"/>
              <a:gd name="connsiteX12" fmla="*/ 265470 w 705956"/>
              <a:gd name="connsiteY12" fmla="*/ 707923 h 1106129"/>
              <a:gd name="connsiteX13" fmla="*/ 280219 w 705956"/>
              <a:gd name="connsiteY13" fmla="*/ 752168 h 1106129"/>
              <a:gd name="connsiteX14" fmla="*/ 235974 w 705956"/>
              <a:gd name="connsiteY14" fmla="*/ 855407 h 1106129"/>
              <a:gd name="connsiteX15" fmla="*/ 191729 w 705956"/>
              <a:gd name="connsiteY15" fmla="*/ 870155 h 1106129"/>
              <a:gd name="connsiteX16" fmla="*/ 132735 w 705956"/>
              <a:gd name="connsiteY16" fmla="*/ 958645 h 1106129"/>
              <a:gd name="connsiteX17" fmla="*/ 117987 w 705956"/>
              <a:gd name="connsiteY17" fmla="*/ 1002891 h 1106129"/>
              <a:gd name="connsiteX18" fmla="*/ 29496 w 705956"/>
              <a:gd name="connsiteY18" fmla="*/ 1032387 h 1106129"/>
              <a:gd name="connsiteX19" fmla="*/ 0 w 705956"/>
              <a:gd name="connsiteY19" fmla="*/ 1106129 h 1106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05956" h="1106129">
                <a:moveTo>
                  <a:pt x="663677" y="0"/>
                </a:moveTo>
                <a:cubicBezTo>
                  <a:pt x="668593" y="14748"/>
                  <a:pt x="674154" y="29297"/>
                  <a:pt x="678425" y="44245"/>
                </a:cubicBezTo>
                <a:cubicBezTo>
                  <a:pt x="690224" y="85542"/>
                  <a:pt x="705956" y="120935"/>
                  <a:pt x="678425" y="162232"/>
                </a:cubicBezTo>
                <a:cubicBezTo>
                  <a:pt x="662088" y="186738"/>
                  <a:pt x="615174" y="198065"/>
                  <a:pt x="589935" y="206478"/>
                </a:cubicBezTo>
                <a:cubicBezTo>
                  <a:pt x="569468" y="267881"/>
                  <a:pt x="568579" y="246158"/>
                  <a:pt x="589935" y="324465"/>
                </a:cubicBezTo>
                <a:cubicBezTo>
                  <a:pt x="598116" y="354462"/>
                  <a:pt x="619432" y="412955"/>
                  <a:pt x="619432" y="412955"/>
                </a:cubicBezTo>
                <a:cubicBezTo>
                  <a:pt x="594850" y="486696"/>
                  <a:pt x="619431" y="452284"/>
                  <a:pt x="516193" y="486697"/>
                </a:cubicBezTo>
                <a:lnTo>
                  <a:pt x="471948" y="501445"/>
                </a:lnTo>
                <a:lnTo>
                  <a:pt x="427703" y="516194"/>
                </a:lnTo>
                <a:cubicBezTo>
                  <a:pt x="417871" y="530942"/>
                  <a:pt x="398206" y="542714"/>
                  <a:pt x="398206" y="560439"/>
                </a:cubicBezTo>
                <a:cubicBezTo>
                  <a:pt x="398206" y="639098"/>
                  <a:pt x="476865" y="570270"/>
                  <a:pt x="398206" y="648929"/>
                </a:cubicBezTo>
                <a:cubicBezTo>
                  <a:pt x="385672" y="661463"/>
                  <a:pt x="370159" y="671227"/>
                  <a:pt x="353961" y="678426"/>
                </a:cubicBezTo>
                <a:cubicBezTo>
                  <a:pt x="325548" y="691054"/>
                  <a:pt x="265470" y="707923"/>
                  <a:pt x="265470" y="707923"/>
                </a:cubicBezTo>
                <a:cubicBezTo>
                  <a:pt x="270386" y="722671"/>
                  <a:pt x="280219" y="736622"/>
                  <a:pt x="280219" y="752168"/>
                </a:cubicBezTo>
                <a:cubicBezTo>
                  <a:pt x="280219" y="780506"/>
                  <a:pt x="260057" y="836141"/>
                  <a:pt x="235974" y="855407"/>
                </a:cubicBezTo>
                <a:cubicBezTo>
                  <a:pt x="223835" y="865119"/>
                  <a:pt x="206477" y="865239"/>
                  <a:pt x="191729" y="870155"/>
                </a:cubicBezTo>
                <a:cubicBezTo>
                  <a:pt x="172064" y="899652"/>
                  <a:pt x="143945" y="925013"/>
                  <a:pt x="132735" y="958645"/>
                </a:cubicBezTo>
                <a:cubicBezTo>
                  <a:pt x="127819" y="973394"/>
                  <a:pt x="130638" y="993855"/>
                  <a:pt x="117987" y="1002891"/>
                </a:cubicBezTo>
                <a:cubicBezTo>
                  <a:pt x="92686" y="1020963"/>
                  <a:pt x="29496" y="1032387"/>
                  <a:pt x="29496" y="1032387"/>
                </a:cubicBezTo>
                <a:cubicBezTo>
                  <a:pt x="11272" y="1087061"/>
                  <a:pt x="21700" y="1062727"/>
                  <a:pt x="0" y="1106129"/>
                </a:cubicBezTo>
              </a:path>
            </a:pathLst>
          </a:cu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Freeform 87"/>
          <p:cNvSpPr/>
          <p:nvPr/>
        </p:nvSpPr>
        <p:spPr>
          <a:xfrm>
            <a:off x="6489290" y="501445"/>
            <a:ext cx="1507211" cy="2600575"/>
          </a:xfrm>
          <a:custGeom>
            <a:avLst/>
            <a:gdLst>
              <a:gd name="connsiteX0" fmla="*/ 0 w 1507211"/>
              <a:gd name="connsiteY0" fmla="*/ 0 h 2600575"/>
              <a:gd name="connsiteX1" fmla="*/ 44245 w 1507211"/>
              <a:gd name="connsiteY1" fmla="*/ 29497 h 2600575"/>
              <a:gd name="connsiteX2" fmla="*/ 73742 w 1507211"/>
              <a:gd name="connsiteY2" fmla="*/ 117987 h 2600575"/>
              <a:gd name="connsiteX3" fmla="*/ 88491 w 1507211"/>
              <a:gd name="connsiteY3" fmla="*/ 162232 h 2600575"/>
              <a:gd name="connsiteX4" fmla="*/ 103239 w 1507211"/>
              <a:gd name="connsiteY4" fmla="*/ 235974 h 2600575"/>
              <a:gd name="connsiteX5" fmla="*/ 191729 w 1507211"/>
              <a:gd name="connsiteY5" fmla="*/ 280220 h 2600575"/>
              <a:gd name="connsiteX6" fmla="*/ 235975 w 1507211"/>
              <a:gd name="connsiteY6" fmla="*/ 324465 h 2600575"/>
              <a:gd name="connsiteX7" fmla="*/ 280220 w 1507211"/>
              <a:gd name="connsiteY7" fmla="*/ 353961 h 2600575"/>
              <a:gd name="connsiteX8" fmla="*/ 309716 w 1507211"/>
              <a:gd name="connsiteY8" fmla="*/ 398207 h 2600575"/>
              <a:gd name="connsiteX9" fmla="*/ 294968 w 1507211"/>
              <a:gd name="connsiteY9" fmla="*/ 442452 h 2600575"/>
              <a:gd name="connsiteX10" fmla="*/ 250723 w 1507211"/>
              <a:gd name="connsiteY10" fmla="*/ 530942 h 2600575"/>
              <a:gd name="connsiteX11" fmla="*/ 265471 w 1507211"/>
              <a:gd name="connsiteY11" fmla="*/ 589936 h 2600575"/>
              <a:gd name="connsiteX12" fmla="*/ 353962 w 1507211"/>
              <a:gd name="connsiteY12" fmla="*/ 722671 h 2600575"/>
              <a:gd name="connsiteX13" fmla="*/ 383458 w 1507211"/>
              <a:gd name="connsiteY13" fmla="*/ 766916 h 2600575"/>
              <a:gd name="connsiteX14" fmla="*/ 412955 w 1507211"/>
              <a:gd name="connsiteY14" fmla="*/ 811161 h 2600575"/>
              <a:gd name="connsiteX15" fmla="*/ 457200 w 1507211"/>
              <a:gd name="connsiteY15" fmla="*/ 943897 h 2600575"/>
              <a:gd name="connsiteX16" fmla="*/ 501445 w 1507211"/>
              <a:gd name="connsiteY16" fmla="*/ 1032387 h 2600575"/>
              <a:gd name="connsiteX17" fmla="*/ 589936 w 1507211"/>
              <a:gd name="connsiteY17" fmla="*/ 1120878 h 2600575"/>
              <a:gd name="connsiteX18" fmla="*/ 560439 w 1507211"/>
              <a:gd name="connsiteY18" fmla="*/ 1209368 h 2600575"/>
              <a:gd name="connsiteX19" fmla="*/ 545691 w 1507211"/>
              <a:gd name="connsiteY19" fmla="*/ 1253613 h 2600575"/>
              <a:gd name="connsiteX20" fmla="*/ 634181 w 1507211"/>
              <a:gd name="connsiteY20" fmla="*/ 1312607 h 2600575"/>
              <a:gd name="connsiteX21" fmla="*/ 678426 w 1507211"/>
              <a:gd name="connsiteY21" fmla="*/ 1342103 h 2600575"/>
              <a:gd name="connsiteX22" fmla="*/ 707923 w 1507211"/>
              <a:gd name="connsiteY22" fmla="*/ 1386349 h 2600575"/>
              <a:gd name="connsiteX23" fmla="*/ 752168 w 1507211"/>
              <a:gd name="connsiteY23" fmla="*/ 1401097 h 2600575"/>
              <a:gd name="connsiteX24" fmla="*/ 766916 w 1507211"/>
              <a:gd name="connsiteY24" fmla="*/ 1445342 h 2600575"/>
              <a:gd name="connsiteX25" fmla="*/ 781665 w 1507211"/>
              <a:gd name="connsiteY25" fmla="*/ 1519084 h 2600575"/>
              <a:gd name="connsiteX26" fmla="*/ 796413 w 1507211"/>
              <a:gd name="connsiteY26" fmla="*/ 1563329 h 2600575"/>
              <a:gd name="connsiteX27" fmla="*/ 884904 w 1507211"/>
              <a:gd name="connsiteY27" fmla="*/ 1637071 h 2600575"/>
              <a:gd name="connsiteX28" fmla="*/ 929149 w 1507211"/>
              <a:gd name="connsiteY28" fmla="*/ 1651820 h 2600575"/>
              <a:gd name="connsiteX29" fmla="*/ 973394 w 1507211"/>
              <a:gd name="connsiteY29" fmla="*/ 1740310 h 2600575"/>
              <a:gd name="connsiteX30" fmla="*/ 1002891 w 1507211"/>
              <a:gd name="connsiteY30" fmla="*/ 1828800 h 2600575"/>
              <a:gd name="connsiteX31" fmla="*/ 1017639 w 1507211"/>
              <a:gd name="connsiteY31" fmla="*/ 1873045 h 2600575"/>
              <a:gd name="connsiteX32" fmla="*/ 1106129 w 1507211"/>
              <a:gd name="connsiteY32" fmla="*/ 1917290 h 2600575"/>
              <a:gd name="connsiteX33" fmla="*/ 1194620 w 1507211"/>
              <a:gd name="connsiteY33" fmla="*/ 1946787 h 2600575"/>
              <a:gd name="connsiteX34" fmla="*/ 1224116 w 1507211"/>
              <a:gd name="connsiteY34" fmla="*/ 1991032 h 2600575"/>
              <a:gd name="connsiteX35" fmla="*/ 1238865 w 1507211"/>
              <a:gd name="connsiteY35" fmla="*/ 2035278 h 2600575"/>
              <a:gd name="connsiteX36" fmla="*/ 1327355 w 1507211"/>
              <a:gd name="connsiteY36" fmla="*/ 2094271 h 2600575"/>
              <a:gd name="connsiteX37" fmla="*/ 1371600 w 1507211"/>
              <a:gd name="connsiteY37" fmla="*/ 2182761 h 2600575"/>
              <a:gd name="connsiteX38" fmla="*/ 1430594 w 1507211"/>
              <a:gd name="connsiteY38" fmla="*/ 2330245 h 2600575"/>
              <a:gd name="connsiteX39" fmla="*/ 1474839 w 1507211"/>
              <a:gd name="connsiteY39" fmla="*/ 2359742 h 2600575"/>
              <a:gd name="connsiteX40" fmla="*/ 1474839 w 1507211"/>
              <a:gd name="connsiteY40" fmla="*/ 2595716 h 2600575"/>
              <a:gd name="connsiteX41" fmla="*/ 1460091 w 1507211"/>
              <a:gd name="connsiteY41" fmla="*/ 2595716 h 260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07211" h="2600575">
                <a:moveTo>
                  <a:pt x="0" y="0"/>
                </a:moveTo>
                <a:cubicBezTo>
                  <a:pt x="14748" y="9832"/>
                  <a:pt x="34851" y="14466"/>
                  <a:pt x="44245" y="29497"/>
                </a:cubicBezTo>
                <a:cubicBezTo>
                  <a:pt x="60724" y="55863"/>
                  <a:pt x="63910" y="88490"/>
                  <a:pt x="73742" y="117987"/>
                </a:cubicBezTo>
                <a:cubicBezTo>
                  <a:pt x="78658" y="132735"/>
                  <a:pt x="85442" y="146988"/>
                  <a:pt x="88491" y="162232"/>
                </a:cubicBezTo>
                <a:cubicBezTo>
                  <a:pt x="93407" y="186813"/>
                  <a:pt x="90802" y="214209"/>
                  <a:pt x="103239" y="235974"/>
                </a:cubicBezTo>
                <a:cubicBezTo>
                  <a:pt x="116693" y="259518"/>
                  <a:pt x="169019" y="272650"/>
                  <a:pt x="191729" y="280220"/>
                </a:cubicBezTo>
                <a:cubicBezTo>
                  <a:pt x="206478" y="294968"/>
                  <a:pt x="219952" y="311112"/>
                  <a:pt x="235975" y="324465"/>
                </a:cubicBezTo>
                <a:cubicBezTo>
                  <a:pt x="249592" y="335812"/>
                  <a:pt x="267686" y="341427"/>
                  <a:pt x="280220" y="353961"/>
                </a:cubicBezTo>
                <a:cubicBezTo>
                  <a:pt x="292754" y="366495"/>
                  <a:pt x="299884" y="383458"/>
                  <a:pt x="309716" y="398207"/>
                </a:cubicBezTo>
                <a:cubicBezTo>
                  <a:pt x="304800" y="412955"/>
                  <a:pt x="301920" y="428547"/>
                  <a:pt x="294968" y="442452"/>
                </a:cubicBezTo>
                <a:cubicBezTo>
                  <a:pt x="237788" y="556812"/>
                  <a:pt x="287792" y="419731"/>
                  <a:pt x="250723" y="530942"/>
                </a:cubicBezTo>
                <a:cubicBezTo>
                  <a:pt x="255639" y="550607"/>
                  <a:pt x="256406" y="571806"/>
                  <a:pt x="265471" y="589936"/>
                </a:cubicBezTo>
                <a:lnTo>
                  <a:pt x="353962" y="722671"/>
                </a:lnTo>
                <a:lnTo>
                  <a:pt x="383458" y="766916"/>
                </a:lnTo>
                <a:cubicBezTo>
                  <a:pt x="393290" y="781664"/>
                  <a:pt x="407350" y="794345"/>
                  <a:pt x="412955" y="811161"/>
                </a:cubicBezTo>
                <a:lnTo>
                  <a:pt x="457200" y="943897"/>
                </a:lnTo>
                <a:cubicBezTo>
                  <a:pt x="470866" y="984895"/>
                  <a:pt x="470952" y="998082"/>
                  <a:pt x="501445" y="1032387"/>
                </a:cubicBezTo>
                <a:cubicBezTo>
                  <a:pt x="529159" y="1063565"/>
                  <a:pt x="589936" y="1120878"/>
                  <a:pt x="589936" y="1120878"/>
                </a:cubicBezTo>
                <a:lnTo>
                  <a:pt x="560439" y="1209368"/>
                </a:lnTo>
                <a:lnTo>
                  <a:pt x="545691" y="1253613"/>
                </a:lnTo>
                <a:lnTo>
                  <a:pt x="634181" y="1312607"/>
                </a:lnTo>
                <a:lnTo>
                  <a:pt x="678426" y="1342103"/>
                </a:lnTo>
                <a:cubicBezTo>
                  <a:pt x="688258" y="1356852"/>
                  <a:pt x="694082" y="1375276"/>
                  <a:pt x="707923" y="1386349"/>
                </a:cubicBezTo>
                <a:cubicBezTo>
                  <a:pt x="720062" y="1396061"/>
                  <a:pt x="741175" y="1390104"/>
                  <a:pt x="752168" y="1401097"/>
                </a:cubicBezTo>
                <a:cubicBezTo>
                  <a:pt x="763161" y="1412090"/>
                  <a:pt x="763145" y="1430260"/>
                  <a:pt x="766916" y="1445342"/>
                </a:cubicBezTo>
                <a:cubicBezTo>
                  <a:pt x="772996" y="1469661"/>
                  <a:pt x="775585" y="1494765"/>
                  <a:pt x="781665" y="1519084"/>
                </a:cubicBezTo>
                <a:cubicBezTo>
                  <a:pt x="785436" y="1534166"/>
                  <a:pt x="787790" y="1550394"/>
                  <a:pt x="796413" y="1563329"/>
                </a:cubicBezTo>
                <a:cubicBezTo>
                  <a:pt x="812722" y="1587793"/>
                  <a:pt x="857697" y="1623467"/>
                  <a:pt x="884904" y="1637071"/>
                </a:cubicBezTo>
                <a:cubicBezTo>
                  <a:pt x="898809" y="1644024"/>
                  <a:pt x="914401" y="1646904"/>
                  <a:pt x="929149" y="1651820"/>
                </a:cubicBezTo>
                <a:cubicBezTo>
                  <a:pt x="982931" y="1813170"/>
                  <a:pt x="897158" y="1568781"/>
                  <a:pt x="973394" y="1740310"/>
                </a:cubicBezTo>
                <a:cubicBezTo>
                  <a:pt x="986022" y="1768722"/>
                  <a:pt x="993059" y="1799303"/>
                  <a:pt x="1002891" y="1828800"/>
                </a:cubicBezTo>
                <a:cubicBezTo>
                  <a:pt x="1007807" y="1843548"/>
                  <a:pt x="1002891" y="1868129"/>
                  <a:pt x="1017639" y="1873045"/>
                </a:cubicBezTo>
                <a:cubicBezTo>
                  <a:pt x="1179016" y="1926840"/>
                  <a:pt x="934571" y="1841043"/>
                  <a:pt x="1106129" y="1917290"/>
                </a:cubicBezTo>
                <a:cubicBezTo>
                  <a:pt x="1134542" y="1929918"/>
                  <a:pt x="1194620" y="1946787"/>
                  <a:pt x="1194620" y="1946787"/>
                </a:cubicBezTo>
                <a:cubicBezTo>
                  <a:pt x="1204452" y="1961535"/>
                  <a:pt x="1216189" y="1975178"/>
                  <a:pt x="1224116" y="1991032"/>
                </a:cubicBezTo>
                <a:cubicBezTo>
                  <a:pt x="1231069" y="2004937"/>
                  <a:pt x="1227872" y="2024285"/>
                  <a:pt x="1238865" y="2035278"/>
                </a:cubicBezTo>
                <a:cubicBezTo>
                  <a:pt x="1263932" y="2060345"/>
                  <a:pt x="1327355" y="2094271"/>
                  <a:pt x="1327355" y="2094271"/>
                </a:cubicBezTo>
                <a:cubicBezTo>
                  <a:pt x="1359675" y="2142750"/>
                  <a:pt x="1356334" y="2129331"/>
                  <a:pt x="1371600" y="2182761"/>
                </a:cubicBezTo>
                <a:cubicBezTo>
                  <a:pt x="1386021" y="2233235"/>
                  <a:pt x="1391103" y="2290754"/>
                  <a:pt x="1430594" y="2330245"/>
                </a:cubicBezTo>
                <a:cubicBezTo>
                  <a:pt x="1443128" y="2342779"/>
                  <a:pt x="1460091" y="2349910"/>
                  <a:pt x="1474839" y="2359742"/>
                </a:cubicBezTo>
                <a:cubicBezTo>
                  <a:pt x="1507211" y="2456860"/>
                  <a:pt x="1501686" y="2421207"/>
                  <a:pt x="1474839" y="2595716"/>
                </a:cubicBezTo>
                <a:cubicBezTo>
                  <a:pt x="1474092" y="2600575"/>
                  <a:pt x="1465007" y="2595716"/>
                  <a:pt x="1460091" y="2595716"/>
                </a:cubicBezTo>
              </a:path>
            </a:pathLst>
          </a:custGeom>
          <a:ln w="6350" cmpd="sng">
            <a:prstDash val="lgDashDot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052" name="Picture 4" descr="https://encrypted-tbn0.gstatic.com/images?q=tbn:ANd9GcSysr1NefMFl3V7_ioFK43OzsBLhQFNJMO5VdQFWJx8RDMsShnLVrEpcGKNNyk&amp;s"/>
          <p:cNvPicPr>
            <a:picLocks noChangeAspect="1" noChangeArrowheads="1"/>
          </p:cNvPicPr>
          <p:nvPr/>
        </p:nvPicPr>
        <p:blipFill>
          <a:blip r:embed="rId5" cstate="print"/>
          <a:srcRect/>
          <a:stretch>
            <a:fillRect/>
          </a:stretch>
        </p:blipFill>
        <p:spPr bwMode="auto">
          <a:xfrm>
            <a:off x="7315200" y="4648200"/>
            <a:ext cx="809467" cy="304800"/>
          </a:xfrm>
          <a:prstGeom prst="rect">
            <a:avLst/>
          </a:prstGeom>
          <a:noFill/>
        </p:spPr>
      </p:pic>
      <p:pic>
        <p:nvPicPr>
          <p:cNvPr id="2056" name="Picture 8" descr="https://encrypted-tbn0.gstatic.com/images?q=tbn:ANd9GcTRLJ-I4ezyijYOZSlwdFUleB7xt7GWiZOjEiTDC2XZyEfm7R7L9DeEBzXO7ew&amp;s"/>
          <p:cNvPicPr>
            <a:picLocks noChangeAspect="1" noChangeArrowheads="1"/>
          </p:cNvPicPr>
          <p:nvPr/>
        </p:nvPicPr>
        <p:blipFill>
          <a:blip r:embed="rId6" cstate="print"/>
          <a:srcRect/>
          <a:stretch>
            <a:fillRect/>
          </a:stretch>
        </p:blipFill>
        <p:spPr bwMode="auto">
          <a:xfrm>
            <a:off x="7772400" y="5638800"/>
            <a:ext cx="1116875" cy="1028701"/>
          </a:xfrm>
          <a:prstGeom prst="rect">
            <a:avLst/>
          </a:prstGeom>
          <a:noFill/>
        </p:spPr>
      </p:pic>
      <p:sp>
        <p:nvSpPr>
          <p:cNvPr id="45" name="TextBox 44"/>
          <p:cNvSpPr txBox="1"/>
          <p:nvPr/>
        </p:nvSpPr>
        <p:spPr>
          <a:xfrm>
            <a:off x="2667000" y="5196007"/>
            <a:ext cx="2362200" cy="1661993"/>
          </a:xfrm>
          <a:prstGeom prst="rect">
            <a:avLst/>
          </a:prstGeom>
          <a:noFill/>
        </p:spPr>
        <p:txBody>
          <a:bodyPr wrap="square" rtlCol="0">
            <a:spAutoFit/>
          </a:bodyPr>
          <a:lstStyle/>
          <a:p>
            <a:r>
              <a:rPr lang="en-US" sz="1200" dirty="0"/>
              <a:t>I</a:t>
            </a:r>
            <a:r>
              <a:rPr lang="en-US" sz="1200" dirty="0" smtClean="0"/>
              <a:t>ndian Ocean  (A)</a:t>
            </a:r>
          </a:p>
          <a:p>
            <a:r>
              <a:rPr lang="en-US" sz="1200" dirty="0" smtClean="0"/>
              <a:t>Indian Ocean   (B)</a:t>
            </a:r>
          </a:p>
          <a:p>
            <a:r>
              <a:rPr lang="en-US" sz="1200" dirty="0" smtClean="0"/>
              <a:t>Coral Sea  (C)</a:t>
            </a:r>
          </a:p>
          <a:p>
            <a:r>
              <a:rPr lang="en-US" sz="1200" dirty="0" smtClean="0"/>
              <a:t>Great Barrier Reef  (D)</a:t>
            </a:r>
          </a:p>
          <a:p>
            <a:r>
              <a:rPr lang="en-US" sz="1200" dirty="0" smtClean="0"/>
              <a:t>Great Dividing Range  (E)</a:t>
            </a:r>
          </a:p>
          <a:p>
            <a:r>
              <a:rPr lang="en-US" sz="1200" dirty="0" smtClean="0"/>
              <a:t>Great Victoria Desert  (F)</a:t>
            </a:r>
          </a:p>
          <a:p>
            <a:r>
              <a:rPr lang="en-US" sz="1200" dirty="0" smtClean="0"/>
              <a:t>Uluru/Ayers Rock   (G)</a:t>
            </a:r>
          </a:p>
          <a:p>
            <a:endParaRPr lang="en-US" dirty="0"/>
          </a:p>
        </p:txBody>
      </p:sp>
      <p:sp>
        <p:nvSpPr>
          <p:cNvPr id="46" name="Rounded Rectangle 45"/>
          <p:cNvSpPr/>
          <p:nvPr/>
        </p:nvSpPr>
        <p:spPr>
          <a:xfrm>
            <a:off x="2667000" y="5105400"/>
            <a:ext cx="1752600" cy="1600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52400" y="304800"/>
            <a:ext cx="8763000" cy="61722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447800" y="1295400"/>
            <a:ext cx="6934200" cy="3416320"/>
          </a:xfrm>
          <a:prstGeom prst="rect">
            <a:avLst/>
          </a:prstGeom>
          <a:noFill/>
        </p:spPr>
        <p:txBody>
          <a:bodyPr wrap="square" rtlCol="0">
            <a:spAutoFit/>
          </a:bodyPr>
          <a:lstStyle/>
          <a:p>
            <a:r>
              <a:rPr lang="en-US" sz="7200" dirty="0" smtClean="0">
                <a:solidFill>
                  <a:srgbClr val="002060"/>
                </a:solidFill>
              </a:rPr>
              <a:t>Parents can use this map to quiz your child </a:t>
            </a:r>
            <a:endParaRPr lang="en-US" sz="7200" dirty="0">
              <a:solidFill>
                <a:srgbClr val="00206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upload.wikimedia.org/wikipedia/commons/3/3b/Australia_states_blank.png">
            <a:hlinkClick r:id="rId3"/>
          </p:cNvPr>
          <p:cNvPicPr>
            <a:picLocks noChangeAspect="1" noChangeArrowheads="1"/>
          </p:cNvPicPr>
          <p:nvPr/>
        </p:nvPicPr>
        <p:blipFill>
          <a:blip r:embed="rId4" cstate="print"/>
          <a:srcRect/>
          <a:stretch>
            <a:fillRect/>
          </a:stretch>
        </p:blipFill>
        <p:spPr bwMode="auto">
          <a:xfrm>
            <a:off x="762000" y="0"/>
            <a:ext cx="7086600" cy="6623975"/>
          </a:xfrm>
          <a:prstGeom prst="rect">
            <a:avLst/>
          </a:prstGeom>
          <a:noFill/>
        </p:spPr>
      </p:pic>
      <p:sp>
        <p:nvSpPr>
          <p:cNvPr id="7" name="Rectangle 6"/>
          <p:cNvSpPr/>
          <p:nvPr/>
        </p:nvSpPr>
        <p:spPr>
          <a:xfrm>
            <a:off x="1295400" y="4572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95400" y="457200"/>
            <a:ext cx="381000" cy="307777"/>
          </a:xfrm>
          <a:prstGeom prst="rect">
            <a:avLst/>
          </a:prstGeom>
          <a:noFill/>
        </p:spPr>
        <p:txBody>
          <a:bodyPr wrap="square" rtlCol="0">
            <a:spAutoFit/>
          </a:bodyPr>
          <a:lstStyle/>
          <a:p>
            <a:r>
              <a:rPr lang="en-US" sz="1400" dirty="0" smtClean="0"/>
              <a:t>A</a:t>
            </a:r>
            <a:endParaRPr lang="en-US" sz="1400" dirty="0"/>
          </a:p>
        </p:txBody>
      </p:sp>
      <p:sp>
        <p:nvSpPr>
          <p:cNvPr id="22" name="Rectangle 21"/>
          <p:cNvSpPr/>
          <p:nvPr/>
        </p:nvSpPr>
        <p:spPr>
          <a:xfrm>
            <a:off x="8534400" y="5334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8534400" y="533400"/>
            <a:ext cx="381000" cy="307777"/>
          </a:xfrm>
          <a:prstGeom prst="rect">
            <a:avLst/>
          </a:prstGeom>
          <a:noFill/>
        </p:spPr>
        <p:txBody>
          <a:bodyPr wrap="square" rtlCol="0">
            <a:spAutoFit/>
          </a:bodyPr>
          <a:lstStyle/>
          <a:p>
            <a:r>
              <a:rPr lang="en-US" sz="1400" dirty="0" smtClean="0"/>
              <a:t>B</a:t>
            </a:r>
            <a:endParaRPr lang="en-US" sz="1400" dirty="0"/>
          </a:p>
        </p:txBody>
      </p:sp>
      <p:sp>
        <p:nvSpPr>
          <p:cNvPr id="24" name="Rectangle 23"/>
          <p:cNvSpPr/>
          <p:nvPr/>
        </p:nvSpPr>
        <p:spPr>
          <a:xfrm>
            <a:off x="7315200" y="7620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7315200" y="762000"/>
            <a:ext cx="381000" cy="307777"/>
          </a:xfrm>
          <a:prstGeom prst="rect">
            <a:avLst/>
          </a:prstGeom>
          <a:noFill/>
        </p:spPr>
        <p:txBody>
          <a:bodyPr wrap="square" rtlCol="0">
            <a:spAutoFit/>
          </a:bodyPr>
          <a:lstStyle/>
          <a:p>
            <a:r>
              <a:rPr lang="en-US" sz="1400" dirty="0" smtClean="0"/>
              <a:t>C</a:t>
            </a:r>
            <a:endParaRPr lang="en-US" sz="1400" dirty="0"/>
          </a:p>
        </p:txBody>
      </p:sp>
      <p:sp>
        <p:nvSpPr>
          <p:cNvPr id="26" name="Rectangle 25"/>
          <p:cNvSpPr/>
          <p:nvPr/>
        </p:nvSpPr>
        <p:spPr>
          <a:xfrm>
            <a:off x="7162800" y="15240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7162800" y="1524000"/>
            <a:ext cx="304800" cy="307777"/>
          </a:xfrm>
          <a:prstGeom prst="rect">
            <a:avLst/>
          </a:prstGeom>
          <a:noFill/>
        </p:spPr>
        <p:txBody>
          <a:bodyPr wrap="square" rtlCol="0">
            <a:spAutoFit/>
          </a:bodyPr>
          <a:lstStyle/>
          <a:p>
            <a:r>
              <a:rPr lang="en-US" sz="1400" dirty="0" smtClean="0"/>
              <a:t>D</a:t>
            </a:r>
            <a:endParaRPr lang="en-US" sz="1400" dirty="0"/>
          </a:p>
        </p:txBody>
      </p:sp>
      <p:sp>
        <p:nvSpPr>
          <p:cNvPr id="30" name="Rectangle 29"/>
          <p:cNvSpPr/>
          <p:nvPr/>
        </p:nvSpPr>
        <p:spPr>
          <a:xfrm>
            <a:off x="3124200" y="32004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3124200" y="3200400"/>
            <a:ext cx="381000" cy="307777"/>
          </a:xfrm>
          <a:prstGeom prst="rect">
            <a:avLst/>
          </a:prstGeom>
          <a:noFill/>
        </p:spPr>
        <p:txBody>
          <a:bodyPr wrap="square" rtlCol="0">
            <a:spAutoFit/>
          </a:bodyPr>
          <a:lstStyle/>
          <a:p>
            <a:r>
              <a:rPr lang="en-US" sz="1400" dirty="0" smtClean="0"/>
              <a:t>F</a:t>
            </a:r>
            <a:endParaRPr lang="en-US" sz="1400" dirty="0"/>
          </a:p>
        </p:txBody>
      </p:sp>
      <p:sp>
        <p:nvSpPr>
          <p:cNvPr id="32" name="Rectangle 31"/>
          <p:cNvSpPr/>
          <p:nvPr/>
        </p:nvSpPr>
        <p:spPr>
          <a:xfrm>
            <a:off x="3733800" y="26670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3733800" y="2667000"/>
            <a:ext cx="381000" cy="307777"/>
          </a:xfrm>
          <a:prstGeom prst="rect">
            <a:avLst/>
          </a:prstGeom>
          <a:noFill/>
        </p:spPr>
        <p:txBody>
          <a:bodyPr wrap="square" rtlCol="0">
            <a:spAutoFit/>
          </a:bodyPr>
          <a:lstStyle/>
          <a:p>
            <a:r>
              <a:rPr lang="en-US" sz="1400" dirty="0" smtClean="0"/>
              <a:t>G</a:t>
            </a:r>
            <a:endParaRPr lang="en-US" sz="1400" dirty="0"/>
          </a:p>
        </p:txBody>
      </p:sp>
      <p:sp>
        <p:nvSpPr>
          <p:cNvPr id="34" name="Rectangle 33"/>
          <p:cNvSpPr/>
          <p:nvPr/>
        </p:nvSpPr>
        <p:spPr>
          <a:xfrm>
            <a:off x="8610600" y="45720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8610600" y="4572000"/>
            <a:ext cx="381000" cy="307777"/>
          </a:xfrm>
          <a:prstGeom prst="rect">
            <a:avLst/>
          </a:prstGeom>
          <a:noFill/>
        </p:spPr>
        <p:txBody>
          <a:bodyPr wrap="square" rtlCol="0">
            <a:spAutoFit/>
          </a:bodyPr>
          <a:lstStyle/>
          <a:p>
            <a:r>
              <a:rPr lang="en-US" sz="1400" dirty="0" smtClean="0"/>
              <a:t>B</a:t>
            </a:r>
            <a:endParaRPr lang="en-US" sz="1400" dirty="0"/>
          </a:p>
        </p:txBody>
      </p:sp>
      <p:sp>
        <p:nvSpPr>
          <p:cNvPr id="36" name="Rectangle 35"/>
          <p:cNvSpPr/>
          <p:nvPr/>
        </p:nvSpPr>
        <p:spPr>
          <a:xfrm>
            <a:off x="1295400" y="53340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295400" y="5334000"/>
            <a:ext cx="381000" cy="307777"/>
          </a:xfrm>
          <a:prstGeom prst="rect">
            <a:avLst/>
          </a:prstGeom>
          <a:noFill/>
        </p:spPr>
        <p:txBody>
          <a:bodyPr wrap="square" rtlCol="0">
            <a:spAutoFit/>
          </a:bodyPr>
          <a:lstStyle/>
          <a:p>
            <a:r>
              <a:rPr lang="en-US" sz="1400" dirty="0" smtClean="0"/>
              <a:t>A</a:t>
            </a:r>
            <a:endParaRPr lang="en-US" sz="1400" dirty="0"/>
          </a:p>
        </p:txBody>
      </p:sp>
      <p:sp>
        <p:nvSpPr>
          <p:cNvPr id="43" name="Rectangle 42"/>
          <p:cNvSpPr/>
          <p:nvPr/>
        </p:nvSpPr>
        <p:spPr>
          <a:xfrm>
            <a:off x="6096000" y="22860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6096000" y="2286000"/>
            <a:ext cx="381000" cy="307777"/>
          </a:xfrm>
          <a:prstGeom prst="rect">
            <a:avLst/>
          </a:prstGeom>
          <a:noFill/>
        </p:spPr>
        <p:txBody>
          <a:bodyPr wrap="square" rtlCol="0">
            <a:spAutoFit/>
          </a:bodyPr>
          <a:lstStyle/>
          <a:p>
            <a:r>
              <a:rPr lang="en-US" sz="1400" dirty="0"/>
              <a:t>E</a:t>
            </a:r>
          </a:p>
        </p:txBody>
      </p:sp>
      <p:cxnSp>
        <p:nvCxnSpPr>
          <p:cNvPr id="49" name="Straight Connector 48"/>
          <p:cNvCxnSpPr/>
          <p:nvPr/>
        </p:nvCxnSpPr>
        <p:spPr>
          <a:xfrm flipH="1">
            <a:off x="228600" y="2743200"/>
            <a:ext cx="8686800"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
        <p:nvSpPr>
          <p:cNvPr id="53" name="Oval 52"/>
          <p:cNvSpPr/>
          <p:nvPr/>
        </p:nvSpPr>
        <p:spPr>
          <a:xfrm>
            <a:off x="7086600" y="44958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2057400" y="2057400"/>
            <a:ext cx="914400" cy="461665"/>
          </a:xfrm>
          <a:prstGeom prst="rect">
            <a:avLst/>
          </a:prstGeom>
          <a:noFill/>
        </p:spPr>
        <p:txBody>
          <a:bodyPr wrap="square" rtlCol="0">
            <a:spAutoFit/>
          </a:bodyPr>
          <a:lstStyle/>
          <a:p>
            <a:r>
              <a:rPr lang="en-US" sz="1200" b="1" dirty="0" smtClean="0"/>
              <a:t>Western Australia</a:t>
            </a:r>
            <a:endParaRPr lang="en-US" sz="1200" b="1" dirty="0"/>
          </a:p>
        </p:txBody>
      </p:sp>
      <p:sp>
        <p:nvSpPr>
          <p:cNvPr id="66" name="Rectangle 65"/>
          <p:cNvSpPr/>
          <p:nvPr/>
        </p:nvSpPr>
        <p:spPr>
          <a:xfrm>
            <a:off x="76200" y="6474023"/>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457200" y="6520190"/>
            <a:ext cx="1447800" cy="261610"/>
          </a:xfrm>
          <a:prstGeom prst="rect">
            <a:avLst/>
          </a:prstGeom>
          <a:noFill/>
        </p:spPr>
        <p:txBody>
          <a:bodyPr wrap="square" rtlCol="0">
            <a:spAutoFit/>
          </a:bodyPr>
          <a:lstStyle/>
          <a:p>
            <a:r>
              <a:rPr lang="en-US" sz="1100" dirty="0" smtClean="0"/>
              <a:t>Land or water feature</a:t>
            </a:r>
            <a:endParaRPr lang="en-US" sz="1100" dirty="0"/>
          </a:p>
        </p:txBody>
      </p:sp>
      <p:sp>
        <p:nvSpPr>
          <p:cNvPr id="69" name="Oval 68"/>
          <p:cNvSpPr/>
          <p:nvPr/>
        </p:nvSpPr>
        <p:spPr>
          <a:xfrm>
            <a:off x="5943600" y="5257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1524000" y="4191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3886200" y="457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7543800" y="3352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5105400" y="4648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5-Point Star 73"/>
          <p:cNvSpPr/>
          <p:nvPr/>
        </p:nvSpPr>
        <p:spPr>
          <a:xfrm>
            <a:off x="6629400" y="4876800"/>
            <a:ext cx="76200" cy="76200"/>
          </a:xfrm>
          <a:prstGeom prst="star5">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p:cNvSpPr txBox="1"/>
          <p:nvPr/>
        </p:nvSpPr>
        <p:spPr>
          <a:xfrm>
            <a:off x="3886200" y="1295400"/>
            <a:ext cx="914400" cy="461665"/>
          </a:xfrm>
          <a:prstGeom prst="rect">
            <a:avLst/>
          </a:prstGeom>
          <a:noFill/>
        </p:spPr>
        <p:txBody>
          <a:bodyPr wrap="square" rtlCol="0">
            <a:spAutoFit/>
          </a:bodyPr>
          <a:lstStyle/>
          <a:p>
            <a:r>
              <a:rPr lang="en-US" sz="1200" b="1" dirty="0" smtClean="0"/>
              <a:t>Northern Territory</a:t>
            </a:r>
            <a:endParaRPr lang="en-US" sz="1200" b="1" dirty="0"/>
          </a:p>
        </p:txBody>
      </p:sp>
      <p:sp>
        <p:nvSpPr>
          <p:cNvPr id="80" name="TextBox 79"/>
          <p:cNvSpPr txBox="1"/>
          <p:nvPr/>
        </p:nvSpPr>
        <p:spPr>
          <a:xfrm>
            <a:off x="4648200" y="3124200"/>
            <a:ext cx="914400" cy="461665"/>
          </a:xfrm>
          <a:prstGeom prst="rect">
            <a:avLst/>
          </a:prstGeom>
          <a:noFill/>
        </p:spPr>
        <p:txBody>
          <a:bodyPr wrap="square" rtlCol="0">
            <a:spAutoFit/>
          </a:bodyPr>
          <a:lstStyle/>
          <a:p>
            <a:r>
              <a:rPr lang="en-US" sz="1200" b="1" dirty="0" smtClean="0"/>
              <a:t>Southern Australia</a:t>
            </a:r>
            <a:endParaRPr lang="en-US" sz="1200" b="1" dirty="0"/>
          </a:p>
        </p:txBody>
      </p:sp>
      <p:sp>
        <p:nvSpPr>
          <p:cNvPr id="81" name="TextBox 80"/>
          <p:cNvSpPr txBox="1"/>
          <p:nvPr/>
        </p:nvSpPr>
        <p:spPr>
          <a:xfrm>
            <a:off x="5257800" y="6096000"/>
            <a:ext cx="914400" cy="307777"/>
          </a:xfrm>
          <a:prstGeom prst="rect">
            <a:avLst/>
          </a:prstGeom>
          <a:noFill/>
        </p:spPr>
        <p:txBody>
          <a:bodyPr wrap="square" rtlCol="0">
            <a:spAutoFit/>
          </a:bodyPr>
          <a:lstStyle/>
          <a:p>
            <a:r>
              <a:rPr lang="en-US" sz="1400" dirty="0" smtClean="0"/>
              <a:t>Tasmania</a:t>
            </a:r>
            <a:endParaRPr lang="en-US" sz="1400" dirty="0"/>
          </a:p>
        </p:txBody>
      </p:sp>
      <p:sp>
        <p:nvSpPr>
          <p:cNvPr id="82" name="TextBox 81"/>
          <p:cNvSpPr txBox="1"/>
          <p:nvPr/>
        </p:nvSpPr>
        <p:spPr>
          <a:xfrm>
            <a:off x="5334000" y="1676400"/>
            <a:ext cx="1143000" cy="276999"/>
          </a:xfrm>
          <a:prstGeom prst="rect">
            <a:avLst/>
          </a:prstGeom>
          <a:noFill/>
        </p:spPr>
        <p:txBody>
          <a:bodyPr wrap="square" rtlCol="0">
            <a:spAutoFit/>
          </a:bodyPr>
          <a:lstStyle/>
          <a:p>
            <a:r>
              <a:rPr lang="en-US" sz="1200" b="1" dirty="0" smtClean="0"/>
              <a:t>Queensland</a:t>
            </a:r>
            <a:endParaRPr lang="en-US" sz="1200" b="1" dirty="0"/>
          </a:p>
        </p:txBody>
      </p:sp>
      <p:sp>
        <p:nvSpPr>
          <p:cNvPr id="83" name="TextBox 82"/>
          <p:cNvSpPr txBox="1"/>
          <p:nvPr/>
        </p:nvSpPr>
        <p:spPr>
          <a:xfrm>
            <a:off x="5715000" y="3810000"/>
            <a:ext cx="1524000" cy="276999"/>
          </a:xfrm>
          <a:prstGeom prst="rect">
            <a:avLst/>
          </a:prstGeom>
          <a:noFill/>
        </p:spPr>
        <p:txBody>
          <a:bodyPr wrap="square" rtlCol="0">
            <a:spAutoFit/>
          </a:bodyPr>
          <a:lstStyle/>
          <a:p>
            <a:r>
              <a:rPr lang="en-US" sz="1200" b="1" dirty="0" smtClean="0"/>
              <a:t>New South Wales</a:t>
            </a:r>
            <a:endParaRPr lang="en-US" sz="1200" b="1" dirty="0"/>
          </a:p>
        </p:txBody>
      </p:sp>
      <p:sp>
        <p:nvSpPr>
          <p:cNvPr id="84" name="TextBox 83"/>
          <p:cNvSpPr txBox="1"/>
          <p:nvPr/>
        </p:nvSpPr>
        <p:spPr>
          <a:xfrm>
            <a:off x="5562600" y="4953000"/>
            <a:ext cx="1143000" cy="276999"/>
          </a:xfrm>
          <a:prstGeom prst="rect">
            <a:avLst/>
          </a:prstGeom>
          <a:noFill/>
        </p:spPr>
        <p:txBody>
          <a:bodyPr wrap="square" rtlCol="0">
            <a:spAutoFit/>
          </a:bodyPr>
          <a:lstStyle/>
          <a:p>
            <a:r>
              <a:rPr lang="en-US" sz="1200" b="1" dirty="0" smtClean="0"/>
              <a:t>Victoria</a:t>
            </a:r>
            <a:endParaRPr lang="en-US" sz="1200" b="1" dirty="0"/>
          </a:p>
        </p:txBody>
      </p:sp>
      <p:sp>
        <p:nvSpPr>
          <p:cNvPr id="85" name="Freeform 84"/>
          <p:cNvSpPr/>
          <p:nvPr/>
        </p:nvSpPr>
        <p:spPr>
          <a:xfrm>
            <a:off x="2286000" y="3086833"/>
            <a:ext cx="2407920" cy="896304"/>
          </a:xfrm>
          <a:custGeom>
            <a:avLst/>
            <a:gdLst>
              <a:gd name="connsiteX0" fmla="*/ 76200 w 2407920"/>
              <a:gd name="connsiteY0" fmla="*/ 357407 h 896304"/>
              <a:gd name="connsiteX1" fmla="*/ 198120 w 2407920"/>
              <a:gd name="connsiteY1" fmla="*/ 220247 h 896304"/>
              <a:gd name="connsiteX2" fmla="*/ 289560 w 2407920"/>
              <a:gd name="connsiteY2" fmla="*/ 159287 h 896304"/>
              <a:gd name="connsiteX3" fmla="*/ 381000 w 2407920"/>
              <a:gd name="connsiteY3" fmla="*/ 128807 h 896304"/>
              <a:gd name="connsiteX4" fmla="*/ 426720 w 2407920"/>
              <a:gd name="connsiteY4" fmla="*/ 98327 h 896304"/>
              <a:gd name="connsiteX5" fmla="*/ 487680 w 2407920"/>
              <a:gd name="connsiteY5" fmla="*/ 83087 h 896304"/>
              <a:gd name="connsiteX6" fmla="*/ 533400 w 2407920"/>
              <a:gd name="connsiteY6" fmla="*/ 67847 h 896304"/>
              <a:gd name="connsiteX7" fmla="*/ 640080 w 2407920"/>
              <a:gd name="connsiteY7" fmla="*/ 52607 h 896304"/>
              <a:gd name="connsiteX8" fmla="*/ 701040 w 2407920"/>
              <a:gd name="connsiteY8" fmla="*/ 37367 h 896304"/>
              <a:gd name="connsiteX9" fmla="*/ 853440 w 2407920"/>
              <a:gd name="connsiteY9" fmla="*/ 6887 h 896304"/>
              <a:gd name="connsiteX10" fmla="*/ 1447800 w 2407920"/>
              <a:gd name="connsiteY10" fmla="*/ 37367 h 896304"/>
              <a:gd name="connsiteX11" fmla="*/ 1584960 w 2407920"/>
              <a:gd name="connsiteY11" fmla="*/ 83087 h 896304"/>
              <a:gd name="connsiteX12" fmla="*/ 1630680 w 2407920"/>
              <a:gd name="connsiteY12" fmla="*/ 98327 h 896304"/>
              <a:gd name="connsiteX13" fmla="*/ 1828800 w 2407920"/>
              <a:gd name="connsiteY13" fmla="*/ 113567 h 896304"/>
              <a:gd name="connsiteX14" fmla="*/ 1981200 w 2407920"/>
              <a:gd name="connsiteY14" fmla="*/ 159287 h 896304"/>
              <a:gd name="connsiteX15" fmla="*/ 2026920 w 2407920"/>
              <a:gd name="connsiteY15" fmla="*/ 189767 h 896304"/>
              <a:gd name="connsiteX16" fmla="*/ 2072640 w 2407920"/>
              <a:gd name="connsiteY16" fmla="*/ 205007 h 896304"/>
              <a:gd name="connsiteX17" fmla="*/ 2164080 w 2407920"/>
              <a:gd name="connsiteY17" fmla="*/ 265967 h 896304"/>
              <a:gd name="connsiteX18" fmla="*/ 2209800 w 2407920"/>
              <a:gd name="connsiteY18" fmla="*/ 281207 h 896304"/>
              <a:gd name="connsiteX19" fmla="*/ 2301240 w 2407920"/>
              <a:gd name="connsiteY19" fmla="*/ 342167 h 896304"/>
              <a:gd name="connsiteX20" fmla="*/ 2331720 w 2407920"/>
              <a:gd name="connsiteY20" fmla="*/ 387887 h 896304"/>
              <a:gd name="connsiteX21" fmla="*/ 2346960 w 2407920"/>
              <a:gd name="connsiteY21" fmla="*/ 433607 h 896304"/>
              <a:gd name="connsiteX22" fmla="*/ 2407920 w 2407920"/>
              <a:gd name="connsiteY22" fmla="*/ 525047 h 896304"/>
              <a:gd name="connsiteX23" fmla="*/ 2362200 w 2407920"/>
              <a:gd name="connsiteY23" fmla="*/ 646967 h 896304"/>
              <a:gd name="connsiteX24" fmla="*/ 2270760 w 2407920"/>
              <a:gd name="connsiteY24" fmla="*/ 677447 h 896304"/>
              <a:gd name="connsiteX25" fmla="*/ 2164080 w 2407920"/>
              <a:gd name="connsiteY25" fmla="*/ 662207 h 896304"/>
              <a:gd name="connsiteX26" fmla="*/ 2072640 w 2407920"/>
              <a:gd name="connsiteY26" fmla="*/ 631727 h 896304"/>
              <a:gd name="connsiteX27" fmla="*/ 1950720 w 2407920"/>
              <a:gd name="connsiteY27" fmla="*/ 616487 h 896304"/>
              <a:gd name="connsiteX28" fmla="*/ 1813560 w 2407920"/>
              <a:gd name="connsiteY28" fmla="*/ 631727 h 896304"/>
              <a:gd name="connsiteX29" fmla="*/ 1752600 w 2407920"/>
              <a:gd name="connsiteY29" fmla="*/ 646967 h 896304"/>
              <a:gd name="connsiteX30" fmla="*/ 1661160 w 2407920"/>
              <a:gd name="connsiteY30" fmla="*/ 662207 h 896304"/>
              <a:gd name="connsiteX31" fmla="*/ 1584960 w 2407920"/>
              <a:gd name="connsiteY31" fmla="*/ 677447 h 896304"/>
              <a:gd name="connsiteX32" fmla="*/ 1463040 w 2407920"/>
              <a:gd name="connsiteY32" fmla="*/ 692687 h 896304"/>
              <a:gd name="connsiteX33" fmla="*/ 1371600 w 2407920"/>
              <a:gd name="connsiteY33" fmla="*/ 707927 h 896304"/>
              <a:gd name="connsiteX34" fmla="*/ 731520 w 2407920"/>
              <a:gd name="connsiteY34" fmla="*/ 723167 h 896304"/>
              <a:gd name="connsiteX35" fmla="*/ 624840 w 2407920"/>
              <a:gd name="connsiteY35" fmla="*/ 753647 h 896304"/>
              <a:gd name="connsiteX36" fmla="*/ 533400 w 2407920"/>
              <a:gd name="connsiteY36" fmla="*/ 784127 h 896304"/>
              <a:gd name="connsiteX37" fmla="*/ 350520 w 2407920"/>
              <a:gd name="connsiteY37" fmla="*/ 845087 h 896304"/>
              <a:gd name="connsiteX38" fmla="*/ 304800 w 2407920"/>
              <a:gd name="connsiteY38" fmla="*/ 860327 h 896304"/>
              <a:gd name="connsiteX39" fmla="*/ 259080 w 2407920"/>
              <a:gd name="connsiteY39" fmla="*/ 875567 h 896304"/>
              <a:gd name="connsiteX40" fmla="*/ 198120 w 2407920"/>
              <a:gd name="connsiteY40" fmla="*/ 890807 h 896304"/>
              <a:gd name="connsiteX41" fmla="*/ 15240 w 2407920"/>
              <a:gd name="connsiteY41" fmla="*/ 845087 h 896304"/>
              <a:gd name="connsiteX42" fmla="*/ 0 w 2407920"/>
              <a:gd name="connsiteY42" fmla="*/ 799367 h 896304"/>
              <a:gd name="connsiteX43" fmla="*/ 15240 w 2407920"/>
              <a:gd name="connsiteY43" fmla="*/ 631727 h 896304"/>
              <a:gd name="connsiteX44" fmla="*/ 30480 w 2407920"/>
              <a:gd name="connsiteY44" fmla="*/ 586007 h 896304"/>
              <a:gd name="connsiteX45" fmla="*/ 45720 w 2407920"/>
              <a:gd name="connsiteY45" fmla="*/ 525047 h 896304"/>
              <a:gd name="connsiteX46" fmla="*/ 60960 w 2407920"/>
              <a:gd name="connsiteY46" fmla="*/ 418367 h 896304"/>
              <a:gd name="connsiteX47" fmla="*/ 106680 w 2407920"/>
              <a:gd name="connsiteY47" fmla="*/ 326927 h 896304"/>
              <a:gd name="connsiteX48" fmla="*/ 121920 w 2407920"/>
              <a:gd name="connsiteY48" fmla="*/ 311687 h 896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07920" h="896304">
                <a:moveTo>
                  <a:pt x="76200" y="357407"/>
                </a:moveTo>
                <a:cubicBezTo>
                  <a:pt x="112847" y="302436"/>
                  <a:pt x="135485" y="262004"/>
                  <a:pt x="198120" y="220247"/>
                </a:cubicBezTo>
                <a:cubicBezTo>
                  <a:pt x="228600" y="199927"/>
                  <a:pt x="254807" y="170871"/>
                  <a:pt x="289560" y="159287"/>
                </a:cubicBezTo>
                <a:cubicBezTo>
                  <a:pt x="320040" y="149127"/>
                  <a:pt x="354267" y="146629"/>
                  <a:pt x="381000" y="128807"/>
                </a:cubicBezTo>
                <a:cubicBezTo>
                  <a:pt x="396240" y="118647"/>
                  <a:pt x="409885" y="105542"/>
                  <a:pt x="426720" y="98327"/>
                </a:cubicBezTo>
                <a:cubicBezTo>
                  <a:pt x="445972" y="90076"/>
                  <a:pt x="467541" y="88841"/>
                  <a:pt x="487680" y="83087"/>
                </a:cubicBezTo>
                <a:cubicBezTo>
                  <a:pt x="503126" y="78674"/>
                  <a:pt x="517648" y="70997"/>
                  <a:pt x="533400" y="67847"/>
                </a:cubicBezTo>
                <a:cubicBezTo>
                  <a:pt x="568623" y="60802"/>
                  <a:pt x="604738" y="59033"/>
                  <a:pt x="640080" y="52607"/>
                </a:cubicBezTo>
                <a:cubicBezTo>
                  <a:pt x="660688" y="48860"/>
                  <a:pt x="680501" y="41475"/>
                  <a:pt x="701040" y="37367"/>
                </a:cubicBezTo>
                <a:cubicBezTo>
                  <a:pt x="887874" y="0"/>
                  <a:pt x="711845" y="42286"/>
                  <a:pt x="853440" y="6887"/>
                </a:cubicBezTo>
                <a:cubicBezTo>
                  <a:pt x="873997" y="7744"/>
                  <a:pt x="1361242" y="25002"/>
                  <a:pt x="1447800" y="37367"/>
                </a:cubicBezTo>
                <a:lnTo>
                  <a:pt x="1584960" y="83087"/>
                </a:lnTo>
                <a:cubicBezTo>
                  <a:pt x="1600200" y="88167"/>
                  <a:pt x="1614663" y="97095"/>
                  <a:pt x="1630680" y="98327"/>
                </a:cubicBezTo>
                <a:lnTo>
                  <a:pt x="1828800" y="113567"/>
                </a:lnTo>
                <a:cubicBezTo>
                  <a:pt x="1862877" y="122086"/>
                  <a:pt x="1958938" y="144446"/>
                  <a:pt x="1981200" y="159287"/>
                </a:cubicBezTo>
                <a:cubicBezTo>
                  <a:pt x="1996440" y="169447"/>
                  <a:pt x="2010537" y="181576"/>
                  <a:pt x="2026920" y="189767"/>
                </a:cubicBezTo>
                <a:cubicBezTo>
                  <a:pt x="2041288" y="196951"/>
                  <a:pt x="2058597" y="197205"/>
                  <a:pt x="2072640" y="205007"/>
                </a:cubicBezTo>
                <a:cubicBezTo>
                  <a:pt x="2104662" y="222797"/>
                  <a:pt x="2129327" y="254383"/>
                  <a:pt x="2164080" y="265967"/>
                </a:cubicBezTo>
                <a:cubicBezTo>
                  <a:pt x="2179320" y="271047"/>
                  <a:pt x="2195757" y="273405"/>
                  <a:pt x="2209800" y="281207"/>
                </a:cubicBezTo>
                <a:cubicBezTo>
                  <a:pt x="2241822" y="298997"/>
                  <a:pt x="2301240" y="342167"/>
                  <a:pt x="2301240" y="342167"/>
                </a:cubicBezTo>
                <a:cubicBezTo>
                  <a:pt x="2311400" y="357407"/>
                  <a:pt x="2323529" y="371504"/>
                  <a:pt x="2331720" y="387887"/>
                </a:cubicBezTo>
                <a:cubicBezTo>
                  <a:pt x="2338904" y="402255"/>
                  <a:pt x="2339158" y="419564"/>
                  <a:pt x="2346960" y="433607"/>
                </a:cubicBezTo>
                <a:cubicBezTo>
                  <a:pt x="2364750" y="465629"/>
                  <a:pt x="2407920" y="525047"/>
                  <a:pt x="2407920" y="525047"/>
                </a:cubicBezTo>
                <a:cubicBezTo>
                  <a:pt x="2401773" y="555782"/>
                  <a:pt x="2398079" y="624543"/>
                  <a:pt x="2362200" y="646967"/>
                </a:cubicBezTo>
                <a:cubicBezTo>
                  <a:pt x="2334955" y="663995"/>
                  <a:pt x="2270760" y="677447"/>
                  <a:pt x="2270760" y="677447"/>
                </a:cubicBezTo>
                <a:cubicBezTo>
                  <a:pt x="2235200" y="672367"/>
                  <a:pt x="2199081" y="670284"/>
                  <a:pt x="2164080" y="662207"/>
                </a:cubicBezTo>
                <a:cubicBezTo>
                  <a:pt x="2132774" y="654983"/>
                  <a:pt x="2104521" y="635712"/>
                  <a:pt x="2072640" y="631727"/>
                </a:cubicBezTo>
                <a:lnTo>
                  <a:pt x="1950720" y="616487"/>
                </a:lnTo>
                <a:cubicBezTo>
                  <a:pt x="1905000" y="621567"/>
                  <a:pt x="1859026" y="624732"/>
                  <a:pt x="1813560" y="631727"/>
                </a:cubicBezTo>
                <a:cubicBezTo>
                  <a:pt x="1792858" y="634912"/>
                  <a:pt x="1773139" y="642859"/>
                  <a:pt x="1752600" y="646967"/>
                </a:cubicBezTo>
                <a:cubicBezTo>
                  <a:pt x="1722300" y="653027"/>
                  <a:pt x="1691562" y="656679"/>
                  <a:pt x="1661160" y="662207"/>
                </a:cubicBezTo>
                <a:cubicBezTo>
                  <a:pt x="1635675" y="666841"/>
                  <a:pt x="1610562" y="673508"/>
                  <a:pt x="1584960" y="677447"/>
                </a:cubicBezTo>
                <a:cubicBezTo>
                  <a:pt x="1544480" y="683675"/>
                  <a:pt x="1503585" y="686895"/>
                  <a:pt x="1463040" y="692687"/>
                </a:cubicBezTo>
                <a:cubicBezTo>
                  <a:pt x="1432450" y="697057"/>
                  <a:pt x="1402474" y="706641"/>
                  <a:pt x="1371600" y="707927"/>
                </a:cubicBezTo>
                <a:cubicBezTo>
                  <a:pt x="1158365" y="716812"/>
                  <a:pt x="944880" y="718087"/>
                  <a:pt x="731520" y="723167"/>
                </a:cubicBezTo>
                <a:cubicBezTo>
                  <a:pt x="577869" y="774384"/>
                  <a:pt x="816202" y="696238"/>
                  <a:pt x="624840" y="753647"/>
                </a:cubicBezTo>
                <a:cubicBezTo>
                  <a:pt x="594066" y="762879"/>
                  <a:pt x="563880" y="773967"/>
                  <a:pt x="533400" y="784127"/>
                </a:cubicBezTo>
                <a:lnTo>
                  <a:pt x="350520" y="845087"/>
                </a:lnTo>
                <a:lnTo>
                  <a:pt x="304800" y="860327"/>
                </a:lnTo>
                <a:cubicBezTo>
                  <a:pt x="289560" y="865407"/>
                  <a:pt x="274665" y="871671"/>
                  <a:pt x="259080" y="875567"/>
                </a:cubicBezTo>
                <a:lnTo>
                  <a:pt x="198120" y="890807"/>
                </a:lnTo>
                <a:cubicBezTo>
                  <a:pt x="150806" y="885550"/>
                  <a:pt x="56213" y="896304"/>
                  <a:pt x="15240" y="845087"/>
                </a:cubicBezTo>
                <a:cubicBezTo>
                  <a:pt x="5205" y="832543"/>
                  <a:pt x="5080" y="814607"/>
                  <a:pt x="0" y="799367"/>
                </a:cubicBezTo>
                <a:cubicBezTo>
                  <a:pt x="5080" y="743487"/>
                  <a:pt x="7305" y="687273"/>
                  <a:pt x="15240" y="631727"/>
                </a:cubicBezTo>
                <a:cubicBezTo>
                  <a:pt x="17512" y="615824"/>
                  <a:pt x="26067" y="601453"/>
                  <a:pt x="30480" y="586007"/>
                </a:cubicBezTo>
                <a:cubicBezTo>
                  <a:pt x="36234" y="565868"/>
                  <a:pt x="41973" y="545655"/>
                  <a:pt x="45720" y="525047"/>
                </a:cubicBezTo>
                <a:cubicBezTo>
                  <a:pt x="52146" y="489705"/>
                  <a:pt x="53915" y="453590"/>
                  <a:pt x="60960" y="418367"/>
                </a:cubicBezTo>
                <a:cubicBezTo>
                  <a:pt x="68950" y="378419"/>
                  <a:pt x="82160" y="359621"/>
                  <a:pt x="106680" y="326927"/>
                </a:cubicBezTo>
                <a:cubicBezTo>
                  <a:pt x="110991" y="321180"/>
                  <a:pt x="116840" y="316767"/>
                  <a:pt x="121920" y="311687"/>
                </a:cubicBezTo>
              </a:path>
            </a:pathLst>
          </a:custGeom>
          <a:ln>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Freeform 85"/>
          <p:cNvSpPr/>
          <p:nvPr/>
        </p:nvSpPr>
        <p:spPr>
          <a:xfrm>
            <a:off x="6446625" y="1651819"/>
            <a:ext cx="944775" cy="1607575"/>
          </a:xfrm>
          <a:custGeom>
            <a:avLst/>
            <a:gdLst>
              <a:gd name="connsiteX0" fmla="*/ 0 w 944775"/>
              <a:gd name="connsiteY0" fmla="*/ 0 h 1607575"/>
              <a:gd name="connsiteX1" fmla="*/ 73742 w 944775"/>
              <a:gd name="connsiteY1" fmla="*/ 117987 h 1607575"/>
              <a:gd name="connsiteX2" fmla="*/ 103239 w 944775"/>
              <a:gd name="connsiteY2" fmla="*/ 162233 h 1607575"/>
              <a:gd name="connsiteX3" fmla="*/ 88490 w 944775"/>
              <a:gd name="connsiteY3" fmla="*/ 235975 h 1607575"/>
              <a:gd name="connsiteX4" fmla="*/ 44245 w 944775"/>
              <a:gd name="connsiteY4" fmla="*/ 324465 h 1607575"/>
              <a:gd name="connsiteX5" fmla="*/ 58994 w 944775"/>
              <a:gd name="connsiteY5" fmla="*/ 368710 h 1607575"/>
              <a:gd name="connsiteX6" fmla="*/ 117987 w 944775"/>
              <a:gd name="connsiteY6" fmla="*/ 383458 h 1607575"/>
              <a:gd name="connsiteX7" fmla="*/ 162232 w 944775"/>
              <a:gd name="connsiteY7" fmla="*/ 398207 h 1607575"/>
              <a:gd name="connsiteX8" fmla="*/ 191729 w 944775"/>
              <a:gd name="connsiteY8" fmla="*/ 442452 h 1607575"/>
              <a:gd name="connsiteX9" fmla="*/ 132736 w 944775"/>
              <a:gd name="connsiteY9" fmla="*/ 575187 h 1607575"/>
              <a:gd name="connsiteX10" fmla="*/ 191729 w 944775"/>
              <a:gd name="connsiteY10" fmla="*/ 634181 h 1607575"/>
              <a:gd name="connsiteX11" fmla="*/ 250723 w 944775"/>
              <a:gd name="connsiteY11" fmla="*/ 722671 h 1607575"/>
              <a:gd name="connsiteX12" fmla="*/ 265471 w 944775"/>
              <a:gd name="connsiteY12" fmla="*/ 766916 h 1607575"/>
              <a:gd name="connsiteX13" fmla="*/ 265471 w 944775"/>
              <a:gd name="connsiteY13" fmla="*/ 884904 h 1607575"/>
              <a:gd name="connsiteX14" fmla="*/ 309716 w 944775"/>
              <a:gd name="connsiteY14" fmla="*/ 914400 h 1607575"/>
              <a:gd name="connsiteX15" fmla="*/ 398207 w 944775"/>
              <a:gd name="connsiteY15" fmla="*/ 943897 h 1607575"/>
              <a:gd name="connsiteX16" fmla="*/ 442452 w 944775"/>
              <a:gd name="connsiteY16" fmla="*/ 973394 h 1607575"/>
              <a:gd name="connsiteX17" fmla="*/ 486697 w 944775"/>
              <a:gd name="connsiteY17" fmla="*/ 988142 h 1607575"/>
              <a:gd name="connsiteX18" fmla="*/ 501445 w 944775"/>
              <a:gd name="connsiteY18" fmla="*/ 1032387 h 1607575"/>
              <a:gd name="connsiteX19" fmla="*/ 530942 w 944775"/>
              <a:gd name="connsiteY19" fmla="*/ 1076633 h 1607575"/>
              <a:gd name="connsiteX20" fmla="*/ 545690 w 944775"/>
              <a:gd name="connsiteY20" fmla="*/ 1179871 h 1607575"/>
              <a:gd name="connsiteX21" fmla="*/ 634181 w 944775"/>
              <a:gd name="connsiteY21" fmla="*/ 1238865 h 1607575"/>
              <a:gd name="connsiteX22" fmla="*/ 678426 w 944775"/>
              <a:gd name="connsiteY22" fmla="*/ 1268362 h 1607575"/>
              <a:gd name="connsiteX23" fmla="*/ 722671 w 944775"/>
              <a:gd name="connsiteY23" fmla="*/ 1415846 h 1607575"/>
              <a:gd name="connsiteX24" fmla="*/ 737419 w 944775"/>
              <a:gd name="connsiteY24" fmla="*/ 1489587 h 1607575"/>
              <a:gd name="connsiteX25" fmla="*/ 781665 w 944775"/>
              <a:gd name="connsiteY25" fmla="*/ 1504336 h 1607575"/>
              <a:gd name="connsiteX26" fmla="*/ 870155 w 944775"/>
              <a:gd name="connsiteY26" fmla="*/ 1519084 h 1607575"/>
              <a:gd name="connsiteX27" fmla="*/ 914400 w 944775"/>
              <a:gd name="connsiteY27" fmla="*/ 1533833 h 1607575"/>
              <a:gd name="connsiteX28" fmla="*/ 914400 w 944775"/>
              <a:gd name="connsiteY28" fmla="*/ 1607575 h 1607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44775" h="1607575">
                <a:moveTo>
                  <a:pt x="0" y="0"/>
                </a:moveTo>
                <a:cubicBezTo>
                  <a:pt x="35102" y="105307"/>
                  <a:pt x="3626" y="71244"/>
                  <a:pt x="73742" y="117987"/>
                </a:cubicBezTo>
                <a:cubicBezTo>
                  <a:pt x="83574" y="132736"/>
                  <a:pt x="101040" y="144644"/>
                  <a:pt x="103239" y="162233"/>
                </a:cubicBezTo>
                <a:cubicBezTo>
                  <a:pt x="106348" y="187107"/>
                  <a:pt x="94570" y="211656"/>
                  <a:pt x="88490" y="235975"/>
                </a:cubicBezTo>
                <a:cubicBezTo>
                  <a:pt x="76277" y="284825"/>
                  <a:pt x="73084" y="281207"/>
                  <a:pt x="44245" y="324465"/>
                </a:cubicBezTo>
                <a:cubicBezTo>
                  <a:pt x="49161" y="339213"/>
                  <a:pt x="46854" y="358998"/>
                  <a:pt x="58994" y="368710"/>
                </a:cubicBezTo>
                <a:cubicBezTo>
                  <a:pt x="74822" y="381372"/>
                  <a:pt x="98497" y="377889"/>
                  <a:pt x="117987" y="383458"/>
                </a:cubicBezTo>
                <a:cubicBezTo>
                  <a:pt x="132935" y="387729"/>
                  <a:pt x="147484" y="393291"/>
                  <a:pt x="162232" y="398207"/>
                </a:cubicBezTo>
                <a:cubicBezTo>
                  <a:pt x="172064" y="412955"/>
                  <a:pt x="191729" y="424727"/>
                  <a:pt x="191729" y="442452"/>
                </a:cubicBezTo>
                <a:cubicBezTo>
                  <a:pt x="191729" y="495103"/>
                  <a:pt x="159467" y="535089"/>
                  <a:pt x="132736" y="575187"/>
                </a:cubicBezTo>
                <a:cubicBezTo>
                  <a:pt x="172063" y="693174"/>
                  <a:pt x="113072" y="555525"/>
                  <a:pt x="191729" y="634181"/>
                </a:cubicBezTo>
                <a:cubicBezTo>
                  <a:pt x="216797" y="659248"/>
                  <a:pt x="250723" y="722671"/>
                  <a:pt x="250723" y="722671"/>
                </a:cubicBezTo>
                <a:cubicBezTo>
                  <a:pt x="255639" y="737419"/>
                  <a:pt x="265471" y="751370"/>
                  <a:pt x="265471" y="766916"/>
                </a:cubicBezTo>
                <a:cubicBezTo>
                  <a:pt x="265471" y="838751"/>
                  <a:pt x="211113" y="789777"/>
                  <a:pt x="265471" y="884904"/>
                </a:cubicBezTo>
                <a:cubicBezTo>
                  <a:pt x="274265" y="900294"/>
                  <a:pt x="293519" y="907201"/>
                  <a:pt x="309716" y="914400"/>
                </a:cubicBezTo>
                <a:cubicBezTo>
                  <a:pt x="338129" y="927028"/>
                  <a:pt x="398207" y="943897"/>
                  <a:pt x="398207" y="943897"/>
                </a:cubicBezTo>
                <a:cubicBezTo>
                  <a:pt x="412955" y="953729"/>
                  <a:pt x="426598" y="965467"/>
                  <a:pt x="442452" y="973394"/>
                </a:cubicBezTo>
                <a:cubicBezTo>
                  <a:pt x="456357" y="980346"/>
                  <a:pt x="475704" y="977149"/>
                  <a:pt x="486697" y="988142"/>
                </a:cubicBezTo>
                <a:cubicBezTo>
                  <a:pt x="497690" y="999135"/>
                  <a:pt x="494493" y="1018482"/>
                  <a:pt x="501445" y="1032387"/>
                </a:cubicBezTo>
                <a:cubicBezTo>
                  <a:pt x="509372" y="1048241"/>
                  <a:pt x="521110" y="1061884"/>
                  <a:pt x="530942" y="1076633"/>
                </a:cubicBezTo>
                <a:cubicBezTo>
                  <a:pt x="535858" y="1111046"/>
                  <a:pt x="532780" y="1147595"/>
                  <a:pt x="545690" y="1179871"/>
                </a:cubicBezTo>
                <a:cubicBezTo>
                  <a:pt x="566658" y="1232291"/>
                  <a:pt x="595693" y="1219620"/>
                  <a:pt x="634181" y="1238865"/>
                </a:cubicBezTo>
                <a:cubicBezTo>
                  <a:pt x="650035" y="1246792"/>
                  <a:pt x="663678" y="1258530"/>
                  <a:pt x="678426" y="1268362"/>
                </a:cubicBezTo>
                <a:cubicBezTo>
                  <a:pt x="748663" y="1373718"/>
                  <a:pt x="746017" y="1322460"/>
                  <a:pt x="722671" y="1415846"/>
                </a:cubicBezTo>
                <a:cubicBezTo>
                  <a:pt x="727587" y="1440426"/>
                  <a:pt x="723514" y="1468730"/>
                  <a:pt x="737419" y="1489587"/>
                </a:cubicBezTo>
                <a:cubicBezTo>
                  <a:pt x="746043" y="1502522"/>
                  <a:pt x="766489" y="1500963"/>
                  <a:pt x="781665" y="1504336"/>
                </a:cubicBezTo>
                <a:cubicBezTo>
                  <a:pt x="810856" y="1510823"/>
                  <a:pt x="840658" y="1514168"/>
                  <a:pt x="870155" y="1519084"/>
                </a:cubicBezTo>
                <a:cubicBezTo>
                  <a:pt x="884903" y="1524000"/>
                  <a:pt x="903407" y="1522840"/>
                  <a:pt x="914400" y="1533833"/>
                </a:cubicBezTo>
                <a:cubicBezTo>
                  <a:pt x="944775" y="1564208"/>
                  <a:pt x="927510" y="1581355"/>
                  <a:pt x="914400" y="1607575"/>
                </a:cubicBezTo>
              </a:path>
            </a:pathLst>
          </a:cu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Freeform 86"/>
          <p:cNvSpPr/>
          <p:nvPr/>
        </p:nvSpPr>
        <p:spPr>
          <a:xfrm>
            <a:off x="6725265" y="3628103"/>
            <a:ext cx="705956" cy="1106129"/>
          </a:xfrm>
          <a:custGeom>
            <a:avLst/>
            <a:gdLst>
              <a:gd name="connsiteX0" fmla="*/ 663677 w 705956"/>
              <a:gd name="connsiteY0" fmla="*/ 0 h 1106129"/>
              <a:gd name="connsiteX1" fmla="*/ 678425 w 705956"/>
              <a:gd name="connsiteY1" fmla="*/ 44245 h 1106129"/>
              <a:gd name="connsiteX2" fmla="*/ 678425 w 705956"/>
              <a:gd name="connsiteY2" fmla="*/ 162232 h 1106129"/>
              <a:gd name="connsiteX3" fmla="*/ 589935 w 705956"/>
              <a:gd name="connsiteY3" fmla="*/ 206478 h 1106129"/>
              <a:gd name="connsiteX4" fmla="*/ 589935 w 705956"/>
              <a:gd name="connsiteY4" fmla="*/ 324465 h 1106129"/>
              <a:gd name="connsiteX5" fmla="*/ 619432 w 705956"/>
              <a:gd name="connsiteY5" fmla="*/ 412955 h 1106129"/>
              <a:gd name="connsiteX6" fmla="*/ 516193 w 705956"/>
              <a:gd name="connsiteY6" fmla="*/ 486697 h 1106129"/>
              <a:gd name="connsiteX7" fmla="*/ 471948 w 705956"/>
              <a:gd name="connsiteY7" fmla="*/ 501445 h 1106129"/>
              <a:gd name="connsiteX8" fmla="*/ 427703 w 705956"/>
              <a:gd name="connsiteY8" fmla="*/ 516194 h 1106129"/>
              <a:gd name="connsiteX9" fmla="*/ 398206 w 705956"/>
              <a:gd name="connsiteY9" fmla="*/ 560439 h 1106129"/>
              <a:gd name="connsiteX10" fmla="*/ 398206 w 705956"/>
              <a:gd name="connsiteY10" fmla="*/ 648929 h 1106129"/>
              <a:gd name="connsiteX11" fmla="*/ 353961 w 705956"/>
              <a:gd name="connsiteY11" fmla="*/ 678426 h 1106129"/>
              <a:gd name="connsiteX12" fmla="*/ 265470 w 705956"/>
              <a:gd name="connsiteY12" fmla="*/ 707923 h 1106129"/>
              <a:gd name="connsiteX13" fmla="*/ 280219 w 705956"/>
              <a:gd name="connsiteY13" fmla="*/ 752168 h 1106129"/>
              <a:gd name="connsiteX14" fmla="*/ 235974 w 705956"/>
              <a:gd name="connsiteY14" fmla="*/ 855407 h 1106129"/>
              <a:gd name="connsiteX15" fmla="*/ 191729 w 705956"/>
              <a:gd name="connsiteY15" fmla="*/ 870155 h 1106129"/>
              <a:gd name="connsiteX16" fmla="*/ 132735 w 705956"/>
              <a:gd name="connsiteY16" fmla="*/ 958645 h 1106129"/>
              <a:gd name="connsiteX17" fmla="*/ 117987 w 705956"/>
              <a:gd name="connsiteY17" fmla="*/ 1002891 h 1106129"/>
              <a:gd name="connsiteX18" fmla="*/ 29496 w 705956"/>
              <a:gd name="connsiteY18" fmla="*/ 1032387 h 1106129"/>
              <a:gd name="connsiteX19" fmla="*/ 0 w 705956"/>
              <a:gd name="connsiteY19" fmla="*/ 1106129 h 1106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05956" h="1106129">
                <a:moveTo>
                  <a:pt x="663677" y="0"/>
                </a:moveTo>
                <a:cubicBezTo>
                  <a:pt x="668593" y="14748"/>
                  <a:pt x="674154" y="29297"/>
                  <a:pt x="678425" y="44245"/>
                </a:cubicBezTo>
                <a:cubicBezTo>
                  <a:pt x="690224" y="85542"/>
                  <a:pt x="705956" y="120935"/>
                  <a:pt x="678425" y="162232"/>
                </a:cubicBezTo>
                <a:cubicBezTo>
                  <a:pt x="662088" y="186738"/>
                  <a:pt x="615174" y="198065"/>
                  <a:pt x="589935" y="206478"/>
                </a:cubicBezTo>
                <a:cubicBezTo>
                  <a:pt x="569468" y="267881"/>
                  <a:pt x="568579" y="246158"/>
                  <a:pt x="589935" y="324465"/>
                </a:cubicBezTo>
                <a:cubicBezTo>
                  <a:pt x="598116" y="354462"/>
                  <a:pt x="619432" y="412955"/>
                  <a:pt x="619432" y="412955"/>
                </a:cubicBezTo>
                <a:cubicBezTo>
                  <a:pt x="594850" y="486696"/>
                  <a:pt x="619431" y="452284"/>
                  <a:pt x="516193" y="486697"/>
                </a:cubicBezTo>
                <a:lnTo>
                  <a:pt x="471948" y="501445"/>
                </a:lnTo>
                <a:lnTo>
                  <a:pt x="427703" y="516194"/>
                </a:lnTo>
                <a:cubicBezTo>
                  <a:pt x="417871" y="530942"/>
                  <a:pt x="398206" y="542714"/>
                  <a:pt x="398206" y="560439"/>
                </a:cubicBezTo>
                <a:cubicBezTo>
                  <a:pt x="398206" y="639098"/>
                  <a:pt x="476865" y="570270"/>
                  <a:pt x="398206" y="648929"/>
                </a:cubicBezTo>
                <a:cubicBezTo>
                  <a:pt x="385672" y="661463"/>
                  <a:pt x="370159" y="671227"/>
                  <a:pt x="353961" y="678426"/>
                </a:cubicBezTo>
                <a:cubicBezTo>
                  <a:pt x="325548" y="691054"/>
                  <a:pt x="265470" y="707923"/>
                  <a:pt x="265470" y="707923"/>
                </a:cubicBezTo>
                <a:cubicBezTo>
                  <a:pt x="270386" y="722671"/>
                  <a:pt x="280219" y="736622"/>
                  <a:pt x="280219" y="752168"/>
                </a:cubicBezTo>
                <a:cubicBezTo>
                  <a:pt x="280219" y="780506"/>
                  <a:pt x="260057" y="836141"/>
                  <a:pt x="235974" y="855407"/>
                </a:cubicBezTo>
                <a:cubicBezTo>
                  <a:pt x="223835" y="865119"/>
                  <a:pt x="206477" y="865239"/>
                  <a:pt x="191729" y="870155"/>
                </a:cubicBezTo>
                <a:cubicBezTo>
                  <a:pt x="172064" y="899652"/>
                  <a:pt x="143945" y="925013"/>
                  <a:pt x="132735" y="958645"/>
                </a:cubicBezTo>
                <a:cubicBezTo>
                  <a:pt x="127819" y="973394"/>
                  <a:pt x="130638" y="993855"/>
                  <a:pt x="117987" y="1002891"/>
                </a:cubicBezTo>
                <a:cubicBezTo>
                  <a:pt x="92686" y="1020963"/>
                  <a:pt x="29496" y="1032387"/>
                  <a:pt x="29496" y="1032387"/>
                </a:cubicBezTo>
                <a:cubicBezTo>
                  <a:pt x="11272" y="1087061"/>
                  <a:pt x="21700" y="1062727"/>
                  <a:pt x="0" y="1106129"/>
                </a:cubicBezTo>
              </a:path>
            </a:pathLst>
          </a:cu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Freeform 87"/>
          <p:cNvSpPr/>
          <p:nvPr/>
        </p:nvSpPr>
        <p:spPr>
          <a:xfrm>
            <a:off x="6489290" y="501445"/>
            <a:ext cx="1507211" cy="2600575"/>
          </a:xfrm>
          <a:custGeom>
            <a:avLst/>
            <a:gdLst>
              <a:gd name="connsiteX0" fmla="*/ 0 w 1507211"/>
              <a:gd name="connsiteY0" fmla="*/ 0 h 2600575"/>
              <a:gd name="connsiteX1" fmla="*/ 44245 w 1507211"/>
              <a:gd name="connsiteY1" fmla="*/ 29497 h 2600575"/>
              <a:gd name="connsiteX2" fmla="*/ 73742 w 1507211"/>
              <a:gd name="connsiteY2" fmla="*/ 117987 h 2600575"/>
              <a:gd name="connsiteX3" fmla="*/ 88491 w 1507211"/>
              <a:gd name="connsiteY3" fmla="*/ 162232 h 2600575"/>
              <a:gd name="connsiteX4" fmla="*/ 103239 w 1507211"/>
              <a:gd name="connsiteY4" fmla="*/ 235974 h 2600575"/>
              <a:gd name="connsiteX5" fmla="*/ 191729 w 1507211"/>
              <a:gd name="connsiteY5" fmla="*/ 280220 h 2600575"/>
              <a:gd name="connsiteX6" fmla="*/ 235975 w 1507211"/>
              <a:gd name="connsiteY6" fmla="*/ 324465 h 2600575"/>
              <a:gd name="connsiteX7" fmla="*/ 280220 w 1507211"/>
              <a:gd name="connsiteY7" fmla="*/ 353961 h 2600575"/>
              <a:gd name="connsiteX8" fmla="*/ 309716 w 1507211"/>
              <a:gd name="connsiteY8" fmla="*/ 398207 h 2600575"/>
              <a:gd name="connsiteX9" fmla="*/ 294968 w 1507211"/>
              <a:gd name="connsiteY9" fmla="*/ 442452 h 2600575"/>
              <a:gd name="connsiteX10" fmla="*/ 250723 w 1507211"/>
              <a:gd name="connsiteY10" fmla="*/ 530942 h 2600575"/>
              <a:gd name="connsiteX11" fmla="*/ 265471 w 1507211"/>
              <a:gd name="connsiteY11" fmla="*/ 589936 h 2600575"/>
              <a:gd name="connsiteX12" fmla="*/ 353962 w 1507211"/>
              <a:gd name="connsiteY12" fmla="*/ 722671 h 2600575"/>
              <a:gd name="connsiteX13" fmla="*/ 383458 w 1507211"/>
              <a:gd name="connsiteY13" fmla="*/ 766916 h 2600575"/>
              <a:gd name="connsiteX14" fmla="*/ 412955 w 1507211"/>
              <a:gd name="connsiteY14" fmla="*/ 811161 h 2600575"/>
              <a:gd name="connsiteX15" fmla="*/ 457200 w 1507211"/>
              <a:gd name="connsiteY15" fmla="*/ 943897 h 2600575"/>
              <a:gd name="connsiteX16" fmla="*/ 501445 w 1507211"/>
              <a:gd name="connsiteY16" fmla="*/ 1032387 h 2600575"/>
              <a:gd name="connsiteX17" fmla="*/ 589936 w 1507211"/>
              <a:gd name="connsiteY17" fmla="*/ 1120878 h 2600575"/>
              <a:gd name="connsiteX18" fmla="*/ 560439 w 1507211"/>
              <a:gd name="connsiteY18" fmla="*/ 1209368 h 2600575"/>
              <a:gd name="connsiteX19" fmla="*/ 545691 w 1507211"/>
              <a:gd name="connsiteY19" fmla="*/ 1253613 h 2600575"/>
              <a:gd name="connsiteX20" fmla="*/ 634181 w 1507211"/>
              <a:gd name="connsiteY20" fmla="*/ 1312607 h 2600575"/>
              <a:gd name="connsiteX21" fmla="*/ 678426 w 1507211"/>
              <a:gd name="connsiteY21" fmla="*/ 1342103 h 2600575"/>
              <a:gd name="connsiteX22" fmla="*/ 707923 w 1507211"/>
              <a:gd name="connsiteY22" fmla="*/ 1386349 h 2600575"/>
              <a:gd name="connsiteX23" fmla="*/ 752168 w 1507211"/>
              <a:gd name="connsiteY23" fmla="*/ 1401097 h 2600575"/>
              <a:gd name="connsiteX24" fmla="*/ 766916 w 1507211"/>
              <a:gd name="connsiteY24" fmla="*/ 1445342 h 2600575"/>
              <a:gd name="connsiteX25" fmla="*/ 781665 w 1507211"/>
              <a:gd name="connsiteY25" fmla="*/ 1519084 h 2600575"/>
              <a:gd name="connsiteX26" fmla="*/ 796413 w 1507211"/>
              <a:gd name="connsiteY26" fmla="*/ 1563329 h 2600575"/>
              <a:gd name="connsiteX27" fmla="*/ 884904 w 1507211"/>
              <a:gd name="connsiteY27" fmla="*/ 1637071 h 2600575"/>
              <a:gd name="connsiteX28" fmla="*/ 929149 w 1507211"/>
              <a:gd name="connsiteY28" fmla="*/ 1651820 h 2600575"/>
              <a:gd name="connsiteX29" fmla="*/ 973394 w 1507211"/>
              <a:gd name="connsiteY29" fmla="*/ 1740310 h 2600575"/>
              <a:gd name="connsiteX30" fmla="*/ 1002891 w 1507211"/>
              <a:gd name="connsiteY30" fmla="*/ 1828800 h 2600575"/>
              <a:gd name="connsiteX31" fmla="*/ 1017639 w 1507211"/>
              <a:gd name="connsiteY31" fmla="*/ 1873045 h 2600575"/>
              <a:gd name="connsiteX32" fmla="*/ 1106129 w 1507211"/>
              <a:gd name="connsiteY32" fmla="*/ 1917290 h 2600575"/>
              <a:gd name="connsiteX33" fmla="*/ 1194620 w 1507211"/>
              <a:gd name="connsiteY33" fmla="*/ 1946787 h 2600575"/>
              <a:gd name="connsiteX34" fmla="*/ 1224116 w 1507211"/>
              <a:gd name="connsiteY34" fmla="*/ 1991032 h 2600575"/>
              <a:gd name="connsiteX35" fmla="*/ 1238865 w 1507211"/>
              <a:gd name="connsiteY35" fmla="*/ 2035278 h 2600575"/>
              <a:gd name="connsiteX36" fmla="*/ 1327355 w 1507211"/>
              <a:gd name="connsiteY36" fmla="*/ 2094271 h 2600575"/>
              <a:gd name="connsiteX37" fmla="*/ 1371600 w 1507211"/>
              <a:gd name="connsiteY37" fmla="*/ 2182761 h 2600575"/>
              <a:gd name="connsiteX38" fmla="*/ 1430594 w 1507211"/>
              <a:gd name="connsiteY38" fmla="*/ 2330245 h 2600575"/>
              <a:gd name="connsiteX39" fmla="*/ 1474839 w 1507211"/>
              <a:gd name="connsiteY39" fmla="*/ 2359742 h 2600575"/>
              <a:gd name="connsiteX40" fmla="*/ 1474839 w 1507211"/>
              <a:gd name="connsiteY40" fmla="*/ 2595716 h 2600575"/>
              <a:gd name="connsiteX41" fmla="*/ 1460091 w 1507211"/>
              <a:gd name="connsiteY41" fmla="*/ 2595716 h 260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07211" h="2600575">
                <a:moveTo>
                  <a:pt x="0" y="0"/>
                </a:moveTo>
                <a:cubicBezTo>
                  <a:pt x="14748" y="9832"/>
                  <a:pt x="34851" y="14466"/>
                  <a:pt x="44245" y="29497"/>
                </a:cubicBezTo>
                <a:cubicBezTo>
                  <a:pt x="60724" y="55863"/>
                  <a:pt x="63910" y="88490"/>
                  <a:pt x="73742" y="117987"/>
                </a:cubicBezTo>
                <a:cubicBezTo>
                  <a:pt x="78658" y="132735"/>
                  <a:pt x="85442" y="146988"/>
                  <a:pt x="88491" y="162232"/>
                </a:cubicBezTo>
                <a:cubicBezTo>
                  <a:pt x="93407" y="186813"/>
                  <a:pt x="90802" y="214209"/>
                  <a:pt x="103239" y="235974"/>
                </a:cubicBezTo>
                <a:cubicBezTo>
                  <a:pt x="116693" y="259518"/>
                  <a:pt x="169019" y="272650"/>
                  <a:pt x="191729" y="280220"/>
                </a:cubicBezTo>
                <a:cubicBezTo>
                  <a:pt x="206478" y="294968"/>
                  <a:pt x="219952" y="311112"/>
                  <a:pt x="235975" y="324465"/>
                </a:cubicBezTo>
                <a:cubicBezTo>
                  <a:pt x="249592" y="335812"/>
                  <a:pt x="267686" y="341427"/>
                  <a:pt x="280220" y="353961"/>
                </a:cubicBezTo>
                <a:cubicBezTo>
                  <a:pt x="292754" y="366495"/>
                  <a:pt x="299884" y="383458"/>
                  <a:pt x="309716" y="398207"/>
                </a:cubicBezTo>
                <a:cubicBezTo>
                  <a:pt x="304800" y="412955"/>
                  <a:pt x="301920" y="428547"/>
                  <a:pt x="294968" y="442452"/>
                </a:cubicBezTo>
                <a:cubicBezTo>
                  <a:pt x="237788" y="556812"/>
                  <a:pt x="287792" y="419731"/>
                  <a:pt x="250723" y="530942"/>
                </a:cubicBezTo>
                <a:cubicBezTo>
                  <a:pt x="255639" y="550607"/>
                  <a:pt x="256406" y="571806"/>
                  <a:pt x="265471" y="589936"/>
                </a:cubicBezTo>
                <a:lnTo>
                  <a:pt x="353962" y="722671"/>
                </a:lnTo>
                <a:lnTo>
                  <a:pt x="383458" y="766916"/>
                </a:lnTo>
                <a:cubicBezTo>
                  <a:pt x="393290" y="781664"/>
                  <a:pt x="407350" y="794345"/>
                  <a:pt x="412955" y="811161"/>
                </a:cubicBezTo>
                <a:lnTo>
                  <a:pt x="457200" y="943897"/>
                </a:lnTo>
                <a:cubicBezTo>
                  <a:pt x="470866" y="984895"/>
                  <a:pt x="470952" y="998082"/>
                  <a:pt x="501445" y="1032387"/>
                </a:cubicBezTo>
                <a:cubicBezTo>
                  <a:pt x="529159" y="1063565"/>
                  <a:pt x="589936" y="1120878"/>
                  <a:pt x="589936" y="1120878"/>
                </a:cubicBezTo>
                <a:lnTo>
                  <a:pt x="560439" y="1209368"/>
                </a:lnTo>
                <a:lnTo>
                  <a:pt x="545691" y="1253613"/>
                </a:lnTo>
                <a:lnTo>
                  <a:pt x="634181" y="1312607"/>
                </a:lnTo>
                <a:lnTo>
                  <a:pt x="678426" y="1342103"/>
                </a:lnTo>
                <a:cubicBezTo>
                  <a:pt x="688258" y="1356852"/>
                  <a:pt x="694082" y="1375276"/>
                  <a:pt x="707923" y="1386349"/>
                </a:cubicBezTo>
                <a:cubicBezTo>
                  <a:pt x="720062" y="1396061"/>
                  <a:pt x="741175" y="1390104"/>
                  <a:pt x="752168" y="1401097"/>
                </a:cubicBezTo>
                <a:cubicBezTo>
                  <a:pt x="763161" y="1412090"/>
                  <a:pt x="763145" y="1430260"/>
                  <a:pt x="766916" y="1445342"/>
                </a:cubicBezTo>
                <a:cubicBezTo>
                  <a:pt x="772996" y="1469661"/>
                  <a:pt x="775585" y="1494765"/>
                  <a:pt x="781665" y="1519084"/>
                </a:cubicBezTo>
                <a:cubicBezTo>
                  <a:pt x="785436" y="1534166"/>
                  <a:pt x="787790" y="1550394"/>
                  <a:pt x="796413" y="1563329"/>
                </a:cubicBezTo>
                <a:cubicBezTo>
                  <a:pt x="812722" y="1587793"/>
                  <a:pt x="857697" y="1623467"/>
                  <a:pt x="884904" y="1637071"/>
                </a:cubicBezTo>
                <a:cubicBezTo>
                  <a:pt x="898809" y="1644024"/>
                  <a:pt x="914401" y="1646904"/>
                  <a:pt x="929149" y="1651820"/>
                </a:cubicBezTo>
                <a:cubicBezTo>
                  <a:pt x="982931" y="1813170"/>
                  <a:pt x="897158" y="1568781"/>
                  <a:pt x="973394" y="1740310"/>
                </a:cubicBezTo>
                <a:cubicBezTo>
                  <a:pt x="986022" y="1768722"/>
                  <a:pt x="993059" y="1799303"/>
                  <a:pt x="1002891" y="1828800"/>
                </a:cubicBezTo>
                <a:cubicBezTo>
                  <a:pt x="1007807" y="1843548"/>
                  <a:pt x="1002891" y="1868129"/>
                  <a:pt x="1017639" y="1873045"/>
                </a:cubicBezTo>
                <a:cubicBezTo>
                  <a:pt x="1179016" y="1926840"/>
                  <a:pt x="934571" y="1841043"/>
                  <a:pt x="1106129" y="1917290"/>
                </a:cubicBezTo>
                <a:cubicBezTo>
                  <a:pt x="1134542" y="1929918"/>
                  <a:pt x="1194620" y="1946787"/>
                  <a:pt x="1194620" y="1946787"/>
                </a:cubicBezTo>
                <a:cubicBezTo>
                  <a:pt x="1204452" y="1961535"/>
                  <a:pt x="1216189" y="1975178"/>
                  <a:pt x="1224116" y="1991032"/>
                </a:cubicBezTo>
                <a:cubicBezTo>
                  <a:pt x="1231069" y="2004937"/>
                  <a:pt x="1227872" y="2024285"/>
                  <a:pt x="1238865" y="2035278"/>
                </a:cubicBezTo>
                <a:cubicBezTo>
                  <a:pt x="1263932" y="2060345"/>
                  <a:pt x="1327355" y="2094271"/>
                  <a:pt x="1327355" y="2094271"/>
                </a:cubicBezTo>
                <a:cubicBezTo>
                  <a:pt x="1359675" y="2142750"/>
                  <a:pt x="1356334" y="2129331"/>
                  <a:pt x="1371600" y="2182761"/>
                </a:cubicBezTo>
                <a:cubicBezTo>
                  <a:pt x="1386021" y="2233235"/>
                  <a:pt x="1391103" y="2290754"/>
                  <a:pt x="1430594" y="2330245"/>
                </a:cubicBezTo>
                <a:cubicBezTo>
                  <a:pt x="1443128" y="2342779"/>
                  <a:pt x="1460091" y="2349910"/>
                  <a:pt x="1474839" y="2359742"/>
                </a:cubicBezTo>
                <a:cubicBezTo>
                  <a:pt x="1507211" y="2456860"/>
                  <a:pt x="1501686" y="2421207"/>
                  <a:pt x="1474839" y="2595716"/>
                </a:cubicBezTo>
                <a:cubicBezTo>
                  <a:pt x="1474092" y="2600575"/>
                  <a:pt x="1465007" y="2595716"/>
                  <a:pt x="1460091" y="2595716"/>
                </a:cubicBezTo>
              </a:path>
            </a:pathLst>
          </a:custGeom>
          <a:ln w="6350" cmpd="sng">
            <a:prstDash val="lgDashDot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052" name="Picture 4" descr="https://encrypted-tbn0.gstatic.com/images?q=tbn:ANd9GcSysr1NefMFl3V7_ioFK43OzsBLhQFNJMO5VdQFWJx8RDMsShnLVrEpcGKNNyk&amp;s"/>
          <p:cNvPicPr>
            <a:picLocks noChangeAspect="1" noChangeArrowheads="1"/>
          </p:cNvPicPr>
          <p:nvPr/>
        </p:nvPicPr>
        <p:blipFill>
          <a:blip r:embed="rId5" cstate="print"/>
          <a:srcRect/>
          <a:stretch>
            <a:fillRect/>
          </a:stretch>
        </p:blipFill>
        <p:spPr bwMode="auto">
          <a:xfrm>
            <a:off x="7315200" y="4648200"/>
            <a:ext cx="809467" cy="304800"/>
          </a:xfrm>
          <a:prstGeom prst="rect">
            <a:avLst/>
          </a:prstGeom>
          <a:noFill/>
        </p:spPr>
      </p:pic>
      <p:pic>
        <p:nvPicPr>
          <p:cNvPr id="2056" name="Picture 8" descr="https://encrypted-tbn0.gstatic.com/images?q=tbn:ANd9GcTRLJ-I4ezyijYOZSlwdFUleB7xt7GWiZOjEiTDC2XZyEfm7R7L9DeEBzXO7ew&amp;s"/>
          <p:cNvPicPr>
            <a:picLocks noChangeAspect="1" noChangeArrowheads="1"/>
          </p:cNvPicPr>
          <p:nvPr/>
        </p:nvPicPr>
        <p:blipFill>
          <a:blip r:embed="rId6" cstate="print"/>
          <a:srcRect/>
          <a:stretch>
            <a:fillRect/>
          </a:stretch>
        </p:blipFill>
        <p:spPr bwMode="auto">
          <a:xfrm>
            <a:off x="7772400" y="5638800"/>
            <a:ext cx="1116875" cy="1028701"/>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52400" y="685800"/>
            <a:ext cx="8839200" cy="5909310"/>
          </a:xfrm>
          <a:prstGeom prst="rect">
            <a:avLst/>
          </a:prstGeom>
          <a:noFill/>
        </p:spPr>
        <p:txBody>
          <a:bodyPr wrap="square" rtlCol="0">
            <a:spAutoFit/>
          </a:bodyPr>
          <a:lstStyle/>
          <a:p>
            <a:r>
              <a:rPr lang="en-US" sz="2400" b="1" dirty="0" smtClean="0">
                <a:solidFill>
                  <a:srgbClr val="0070C0"/>
                </a:solidFill>
              </a:rPr>
              <a:t>Standard: </a:t>
            </a:r>
            <a:r>
              <a:rPr lang="en-US" sz="2400" b="1" dirty="0" smtClean="0"/>
              <a:t>SS6CG4 </a:t>
            </a:r>
            <a:r>
              <a:rPr lang="en-US" sz="2400" dirty="0" smtClean="0"/>
              <a:t>a. Explain citizen participation in democratic governments [i.e. the role of citizens in choosing the leaders of Australia (parliamentary democracy)]. </a:t>
            </a:r>
          </a:p>
          <a:p>
            <a:endParaRPr lang="en-US" sz="2400" dirty="0" smtClean="0"/>
          </a:p>
          <a:p>
            <a:r>
              <a:rPr lang="en-US" sz="2400" b="1" dirty="0" smtClean="0">
                <a:solidFill>
                  <a:srgbClr val="0070C0"/>
                </a:solidFill>
              </a:rPr>
              <a:t>Learning Target: </a:t>
            </a:r>
            <a:r>
              <a:rPr lang="en-US" sz="2400" dirty="0" smtClean="0"/>
              <a:t>I can explain how citizens participate in democratic governments.</a:t>
            </a:r>
          </a:p>
          <a:p>
            <a:endParaRPr lang="en-US" sz="2400" dirty="0" smtClean="0">
              <a:solidFill>
                <a:srgbClr val="0070C0"/>
              </a:solidFill>
            </a:endParaRPr>
          </a:p>
          <a:p>
            <a:r>
              <a:rPr lang="en-US" sz="2400" b="1" dirty="0" smtClean="0">
                <a:solidFill>
                  <a:srgbClr val="0070C0"/>
                </a:solidFill>
              </a:rPr>
              <a:t>Warm-up</a:t>
            </a:r>
            <a:r>
              <a:rPr lang="en-US" sz="2400" dirty="0" smtClean="0">
                <a:solidFill>
                  <a:srgbClr val="0070C0"/>
                </a:solidFill>
              </a:rPr>
              <a:t>: </a:t>
            </a:r>
            <a:r>
              <a:rPr lang="en-US" sz="2400" dirty="0" smtClean="0"/>
              <a:t>Chapter Review Notes (Textbook)</a:t>
            </a:r>
          </a:p>
          <a:p>
            <a:endParaRPr lang="en-US" sz="2400" dirty="0" smtClean="0">
              <a:solidFill>
                <a:srgbClr val="0070C0"/>
              </a:solidFill>
            </a:endParaRPr>
          </a:p>
          <a:p>
            <a:r>
              <a:rPr lang="en-US" sz="2400" b="1" dirty="0" smtClean="0">
                <a:solidFill>
                  <a:srgbClr val="0070C0"/>
                </a:solidFill>
              </a:rPr>
              <a:t>Work Session</a:t>
            </a:r>
            <a:r>
              <a:rPr lang="en-US" sz="2400" dirty="0" smtClean="0">
                <a:solidFill>
                  <a:srgbClr val="0070C0"/>
                </a:solidFill>
              </a:rPr>
              <a:t>:  </a:t>
            </a:r>
            <a:r>
              <a:rPr lang="en-US" sz="2400" dirty="0" smtClean="0"/>
              <a:t>Brain Wrinkles Slides and Notes; Textbook Ch.11 Section 3; Create </a:t>
            </a:r>
            <a:r>
              <a:rPr lang="en-US" sz="2400" dirty="0" err="1" smtClean="0"/>
              <a:t>Powerpoint</a:t>
            </a:r>
            <a:r>
              <a:rPr lang="en-US" sz="2400" dirty="0" smtClean="0"/>
              <a:t> Study Guide. SS WB p.115-125</a:t>
            </a:r>
          </a:p>
          <a:p>
            <a:endParaRPr lang="en-US" sz="2400" dirty="0" smtClean="0">
              <a:solidFill>
                <a:srgbClr val="0070C0"/>
              </a:solidFill>
            </a:endParaRPr>
          </a:p>
          <a:p>
            <a:r>
              <a:rPr lang="en-US" sz="2400" b="1" dirty="0" smtClean="0">
                <a:solidFill>
                  <a:srgbClr val="0070C0"/>
                </a:solidFill>
              </a:rPr>
              <a:t>Closing:  </a:t>
            </a:r>
            <a:r>
              <a:rPr lang="en-US" sz="2400" dirty="0" smtClean="0"/>
              <a:t>TOD</a:t>
            </a:r>
          </a:p>
          <a:p>
            <a:endParaRPr lang="en-US" sz="2400" dirty="0">
              <a:solidFill>
                <a:srgbClr val="0070C0"/>
              </a:solidFill>
            </a:endParaRPr>
          </a:p>
          <a:p>
            <a:r>
              <a:rPr lang="en-US" sz="2400" b="1" dirty="0" smtClean="0">
                <a:solidFill>
                  <a:srgbClr val="0070C0"/>
                </a:solidFill>
              </a:rPr>
              <a:t>Reminders: </a:t>
            </a:r>
            <a:r>
              <a:rPr lang="en-US" sz="2400" b="1" dirty="0" smtClean="0">
                <a:solidFill>
                  <a:srgbClr val="0070C0"/>
                </a:solidFill>
              </a:rPr>
              <a:t>  Quiz Tuesday (Colonization)   Test on Thursday </a:t>
            </a:r>
            <a:endParaRPr lang="en-US" sz="2400" b="1" dirty="0" smtClean="0"/>
          </a:p>
          <a:p>
            <a:endParaRPr lang="en-US" dirty="0"/>
          </a:p>
        </p:txBody>
      </p:sp>
      <p:sp>
        <p:nvSpPr>
          <p:cNvPr id="4" name="TextBox 3"/>
          <p:cNvSpPr txBox="1"/>
          <p:nvPr/>
        </p:nvSpPr>
        <p:spPr>
          <a:xfrm>
            <a:off x="457200" y="86380"/>
            <a:ext cx="5943600" cy="523220"/>
          </a:xfrm>
          <a:prstGeom prst="rect">
            <a:avLst/>
          </a:prstGeom>
          <a:noFill/>
        </p:spPr>
        <p:txBody>
          <a:bodyPr wrap="square" rtlCol="0">
            <a:spAutoFit/>
          </a:bodyPr>
          <a:lstStyle/>
          <a:p>
            <a:r>
              <a:rPr lang="en-US" sz="2800" dirty="0" smtClean="0">
                <a:latin typeface="Book Antiqua" pitchFamily="18" charset="0"/>
              </a:rPr>
              <a:t>Monday,  November 14</a:t>
            </a:r>
            <a:endParaRPr lang="en-US" sz="2800" dirty="0">
              <a:latin typeface="Book Antiqua"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4572000" cy="1815882"/>
          </a:xfrm>
          <a:prstGeom prst="rect">
            <a:avLst/>
          </a:prstGeom>
        </p:spPr>
        <p:txBody>
          <a:bodyPr>
            <a:spAutoFit/>
          </a:bodyPr>
          <a:lstStyle/>
          <a:p>
            <a:pPr fontAlgn="base"/>
            <a:r>
              <a:rPr lang="en-US" sz="2800" b="1" dirty="0" smtClean="0"/>
              <a:t>Only 58% of Indigenous Australians are registered to vote. We should be asking why</a:t>
            </a:r>
            <a:endParaRPr lang="en-US" sz="2800" b="1" dirty="0"/>
          </a:p>
        </p:txBody>
      </p:sp>
      <p:sp>
        <p:nvSpPr>
          <p:cNvPr id="80898" name="AutoShape 2" descr="You Can Have Your Say Australian Electoral Office poster, 1980"/>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 name="Picture 3" descr="3188.jpg"/>
          <p:cNvPicPr>
            <a:picLocks noChangeAspect="1"/>
          </p:cNvPicPr>
          <p:nvPr/>
        </p:nvPicPr>
        <p:blipFill>
          <a:blip r:embed="rId3" cstate="print"/>
          <a:stretch>
            <a:fillRect/>
          </a:stretch>
        </p:blipFill>
        <p:spPr>
          <a:xfrm>
            <a:off x="1066800" y="2133600"/>
            <a:ext cx="2857500" cy="4162425"/>
          </a:xfrm>
          <a:prstGeom prst="rect">
            <a:avLst/>
          </a:prstGeom>
        </p:spPr>
      </p:pic>
      <p:sp>
        <p:nvSpPr>
          <p:cNvPr id="5" name="TextBox 4"/>
          <p:cNvSpPr txBox="1"/>
          <p:nvPr/>
        </p:nvSpPr>
        <p:spPr>
          <a:xfrm>
            <a:off x="5943600" y="609600"/>
            <a:ext cx="2667000" cy="369332"/>
          </a:xfrm>
          <a:prstGeom prst="rect">
            <a:avLst/>
          </a:prstGeom>
          <a:noFill/>
        </p:spPr>
        <p:txBody>
          <a:bodyPr wrap="square" rtlCol="0">
            <a:spAutoFit/>
          </a:bodyPr>
          <a:lstStyle/>
          <a:p>
            <a:r>
              <a:rPr lang="en-US" dirty="0" smtClean="0">
                <a:hlinkClick r:id="rId4"/>
              </a:rPr>
              <a:t>Video Link-</a:t>
            </a:r>
            <a:endParaRPr lang="en-US" dirty="0"/>
          </a:p>
        </p:txBody>
      </p:sp>
      <p:sp>
        <p:nvSpPr>
          <p:cNvPr id="6" name="Rectangle 5"/>
          <p:cNvSpPr/>
          <p:nvPr/>
        </p:nvSpPr>
        <p:spPr>
          <a:xfrm>
            <a:off x="5029200" y="1295400"/>
            <a:ext cx="3886200" cy="923330"/>
          </a:xfrm>
          <a:prstGeom prst="rect">
            <a:avLst/>
          </a:prstGeom>
        </p:spPr>
        <p:txBody>
          <a:bodyPr wrap="square">
            <a:spAutoFit/>
          </a:bodyPr>
          <a:lstStyle/>
          <a:p>
            <a:r>
              <a:rPr lang="en-US" b="1" dirty="0" smtClean="0"/>
              <a:t>What you need to know before casting a ballot | Federal Election | 9 News Australia</a:t>
            </a:r>
            <a:endParaRPr lang="en-US" b="1" dirty="0"/>
          </a:p>
        </p:txBody>
      </p:sp>
      <p:sp>
        <p:nvSpPr>
          <p:cNvPr id="80899" name="Rectangle 3"/>
          <p:cNvSpPr>
            <a:spLocks noChangeArrowheads="1"/>
          </p:cNvSpPr>
          <p:nvPr/>
        </p:nvSpPr>
        <p:spPr bwMode="auto">
          <a:xfrm>
            <a:off x="0" y="0"/>
            <a:ext cx="5715000" cy="0"/>
          </a:xfrm>
          <a:prstGeom prst="rect">
            <a:avLst/>
          </a:prstGeom>
          <a:solidFill>
            <a:srgbClr val="FFFFFF"/>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EEEEEE"/>
                </a:solidFill>
                <a:effectLst/>
                <a:latin typeface="YouTube Noto"/>
                <a:cs typeface="Arial" pitchFamily="34" charset="0"/>
              </a:rPr>
              <a:t/>
            </a:r>
            <a:br>
              <a:rPr kumimoji="0" lang="en-US" sz="800" b="0" i="0" u="none" strike="noStrike" cap="none" normalizeH="0" baseline="0" smtClean="0">
                <a:ln>
                  <a:noFill/>
                </a:ln>
                <a:solidFill>
                  <a:srgbClr val="EEEEEE"/>
                </a:solidFill>
                <a:effectLst/>
                <a:latin typeface="YouTube Noto"/>
                <a:cs typeface="Arial" pitchFamily="34" charset="0"/>
              </a:rPr>
            </a:br>
            <a:endParaRPr kumimoji="0" lang="en-US" sz="800" b="0" i="0" u="none" strike="noStrike" cap="none" normalizeH="0" baseline="0" smtClean="0">
              <a:ln>
                <a:noFill/>
              </a:ln>
              <a:solidFill>
                <a:srgbClr val="EEEEEE"/>
              </a:solidFill>
              <a:effectLst/>
              <a:latin typeface="YouTube Noto"/>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0900" name="Rectangle 4"/>
          <p:cNvSpPr>
            <a:spLocks noChangeArrowheads="1"/>
          </p:cNvSpPr>
          <p:nvPr/>
        </p:nvSpPr>
        <p:spPr bwMode="auto">
          <a:xfrm>
            <a:off x="0" y="0"/>
            <a:ext cx="5500688" cy="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0901" name="Rectangle 5"/>
          <p:cNvSpPr>
            <a:spLocks noChangeArrowheads="1"/>
          </p:cNvSpPr>
          <p:nvPr/>
        </p:nvSpPr>
        <p:spPr bwMode="auto">
          <a:xfrm>
            <a:off x="5105400" y="5105400"/>
            <a:ext cx="3748088" cy="846386"/>
          </a:xfrm>
          <a:prstGeom prst="rect">
            <a:avLst/>
          </a:prstGeom>
          <a:solidFill>
            <a:srgbClr val="FFFFFF"/>
          </a:solidFill>
          <a:ln w="9525">
            <a:noFill/>
            <a:miter lim="800000"/>
            <a:headEnd/>
            <a:tailEnd/>
          </a:ln>
          <a:effectLst/>
        </p:spPr>
        <p:txBody>
          <a:bodyPr vert="horz" wrap="square" lIns="0" tIns="0" rIns="0" bIns="0" numCol="1" anchor="t" anchorCtr="0" compatLnSpc="1">
            <a:prstTxWarp prst="textNoShape">
              <a:avLst/>
            </a:prstTxWarp>
            <a:spAutoFit/>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DDDDDD"/>
                </a:solidFill>
                <a:effectLst/>
                <a:latin typeface="YouTube Noto"/>
                <a:cs typeface="Arial" pitchFamily="34" charset="0"/>
              </a:rPr>
              <a:t>4:55 / 23:32</a:t>
            </a:r>
            <a:endParaRPr kumimoji="0" lang="en-US" sz="800" b="0" i="0" u="none" strike="noStrike" cap="none" normalizeH="0" baseline="0" dirty="0" smtClean="0">
              <a:ln>
                <a:noFill/>
              </a:ln>
              <a:solidFill>
                <a:srgbClr val="EEEEEE"/>
              </a:solidFill>
              <a:effectLst/>
              <a:latin typeface="YouTube Noto"/>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YouTube Sans"/>
                <a:cs typeface="Arial" pitchFamily="34" charset="0"/>
              </a:rPr>
              <a:t>How the Australian Government Works | AUSPOL EXPLAINED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TextBox 9"/>
          <p:cNvSpPr txBox="1"/>
          <p:nvPr/>
        </p:nvSpPr>
        <p:spPr>
          <a:xfrm>
            <a:off x="5943600" y="5943600"/>
            <a:ext cx="2286000" cy="369332"/>
          </a:xfrm>
          <a:prstGeom prst="rect">
            <a:avLst/>
          </a:prstGeom>
          <a:noFill/>
        </p:spPr>
        <p:txBody>
          <a:bodyPr wrap="square" rtlCol="0">
            <a:spAutoFit/>
          </a:bodyPr>
          <a:lstStyle/>
          <a:p>
            <a:r>
              <a:rPr lang="en-US" dirty="0" smtClean="0">
                <a:hlinkClick r:id="rId5"/>
              </a:rPr>
              <a:t>Link to Video</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6248400"/>
            <a:ext cx="6553200" cy="369332"/>
          </a:xfrm>
          <a:prstGeom prst="rect">
            <a:avLst/>
          </a:prstGeom>
        </p:spPr>
        <p:txBody>
          <a:bodyPr wrap="square">
            <a:spAutoFit/>
          </a:bodyPr>
          <a:lstStyle/>
          <a:p>
            <a:r>
              <a:rPr lang="en-US" dirty="0" smtClean="0"/>
              <a:t>https://en.wikipedia.org/wiki/Australian_Government</a:t>
            </a:r>
            <a:endParaRPr lang="en-US" dirty="0"/>
          </a:p>
        </p:txBody>
      </p:sp>
      <p:sp>
        <p:nvSpPr>
          <p:cNvPr id="82946" name="AutoShape 2" descr="The red Senate chamber. There are people sitting in seats which are arranged in a U-shape around a large central table.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 name="Picture 3" descr="AUSPIC-20220292-1620531-2__FitMaxWzgwMCw4MDBd.jpg"/>
          <p:cNvPicPr>
            <a:picLocks noChangeAspect="1"/>
          </p:cNvPicPr>
          <p:nvPr/>
        </p:nvPicPr>
        <p:blipFill>
          <a:blip r:embed="rId3" cstate="print"/>
          <a:stretch>
            <a:fillRect/>
          </a:stretch>
        </p:blipFill>
        <p:spPr>
          <a:xfrm>
            <a:off x="838200" y="457200"/>
            <a:ext cx="6604000" cy="3962400"/>
          </a:xfrm>
          <a:prstGeom prst="rect">
            <a:avLst/>
          </a:prstGeom>
        </p:spPr>
      </p:pic>
      <p:sp>
        <p:nvSpPr>
          <p:cNvPr id="5" name="TextBox 4"/>
          <p:cNvSpPr txBox="1"/>
          <p:nvPr/>
        </p:nvSpPr>
        <p:spPr>
          <a:xfrm>
            <a:off x="2209800" y="4648200"/>
            <a:ext cx="5715000" cy="369332"/>
          </a:xfrm>
          <a:prstGeom prst="rect">
            <a:avLst/>
          </a:prstGeom>
          <a:noFill/>
        </p:spPr>
        <p:txBody>
          <a:bodyPr wrap="square" rtlCol="0">
            <a:spAutoFit/>
          </a:bodyPr>
          <a:lstStyle/>
          <a:p>
            <a:r>
              <a:rPr lang="en-US" dirty="0" smtClean="0"/>
              <a:t>Read more about Australia Government</a:t>
            </a:r>
            <a:endParaRPr lang="en-US" dirty="0"/>
          </a:p>
        </p:txBody>
      </p:sp>
      <p:sp>
        <p:nvSpPr>
          <p:cNvPr id="6" name="TextBox 5"/>
          <p:cNvSpPr txBox="1"/>
          <p:nvPr/>
        </p:nvSpPr>
        <p:spPr>
          <a:xfrm>
            <a:off x="3429000" y="5257800"/>
            <a:ext cx="1676400" cy="369332"/>
          </a:xfrm>
          <a:prstGeom prst="rect">
            <a:avLst/>
          </a:prstGeom>
          <a:noFill/>
        </p:spPr>
        <p:txBody>
          <a:bodyPr wrap="square" rtlCol="0">
            <a:spAutoFit/>
          </a:bodyPr>
          <a:lstStyle/>
          <a:p>
            <a:r>
              <a:rPr lang="en-US" dirty="0" smtClean="0">
                <a:hlinkClick r:id="rId4"/>
              </a:rPr>
              <a:t>Link to Article</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AutoShape 2" descr="https://www.crystalinks.com/ulurumap.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descr="ulurumap.jpg"/>
          <p:cNvPicPr>
            <a:picLocks noChangeAspect="1"/>
          </p:cNvPicPr>
          <p:nvPr/>
        </p:nvPicPr>
        <p:blipFill>
          <a:blip r:embed="rId3" cstate="print"/>
          <a:stretch>
            <a:fillRect/>
          </a:stretch>
        </p:blipFill>
        <p:spPr>
          <a:xfrm>
            <a:off x="831272" y="0"/>
            <a:ext cx="7481455"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descr="australia states ma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460" name="AutoShape 4" descr="Principal states and territories of Austral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9464" name="Picture 8" descr="Locator Map of Australian Capital Territory"/>
          <p:cNvPicPr>
            <a:picLocks noChangeAspect="1" noChangeArrowheads="1"/>
          </p:cNvPicPr>
          <p:nvPr/>
        </p:nvPicPr>
        <p:blipFill>
          <a:blip r:embed="rId3" cstate="print"/>
          <a:srcRect/>
          <a:stretch>
            <a:fillRect/>
          </a:stretch>
        </p:blipFill>
        <p:spPr bwMode="auto">
          <a:xfrm>
            <a:off x="228600" y="609600"/>
            <a:ext cx="5029200" cy="5500687"/>
          </a:xfrm>
          <a:prstGeom prst="rect">
            <a:avLst/>
          </a:prstGeom>
          <a:noFill/>
        </p:spPr>
      </p:pic>
      <p:pic>
        <p:nvPicPr>
          <p:cNvPr id="19466" name="Picture 10" descr="https://encrypted-tbn0.gstatic.com/images?q=tbn:ANd9GcS12bD9zXhjNY73vgSEXXo_ROJw7eINGYHg3sc6zLcBk9fItiPISfzB3_4xVA&amp;s"/>
          <p:cNvPicPr>
            <a:picLocks noChangeAspect="1" noChangeArrowheads="1"/>
          </p:cNvPicPr>
          <p:nvPr/>
        </p:nvPicPr>
        <p:blipFill>
          <a:blip r:embed="rId4" cstate="print"/>
          <a:srcRect/>
          <a:stretch>
            <a:fillRect/>
          </a:stretch>
        </p:blipFill>
        <p:spPr bwMode="auto">
          <a:xfrm>
            <a:off x="5715001" y="533401"/>
            <a:ext cx="1904998" cy="1905000"/>
          </a:xfrm>
          <a:prstGeom prst="rect">
            <a:avLst/>
          </a:prstGeom>
          <a:noFill/>
        </p:spPr>
      </p:pic>
      <p:pic>
        <p:nvPicPr>
          <p:cNvPr id="19468" name="Picture 12" descr="https://encrypted-tbn0.gstatic.com/images?q=tbn:ANd9GcR5NjqUGl74BDSlBG-TNYOsvCdzLCsUn4jNDoVi9BBUDOzTgXvwAclUoUokfw&amp;s"/>
          <p:cNvPicPr>
            <a:picLocks noChangeAspect="1" noChangeArrowheads="1"/>
          </p:cNvPicPr>
          <p:nvPr/>
        </p:nvPicPr>
        <p:blipFill>
          <a:blip r:embed="rId5" cstate="print"/>
          <a:srcRect/>
          <a:stretch>
            <a:fillRect/>
          </a:stretch>
        </p:blipFill>
        <p:spPr bwMode="auto">
          <a:xfrm>
            <a:off x="5791200" y="2895600"/>
            <a:ext cx="2645229" cy="13716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52400" y="685800"/>
            <a:ext cx="8839200" cy="5909310"/>
          </a:xfrm>
          <a:prstGeom prst="rect">
            <a:avLst/>
          </a:prstGeom>
          <a:noFill/>
        </p:spPr>
        <p:txBody>
          <a:bodyPr wrap="square" rtlCol="0">
            <a:spAutoFit/>
          </a:bodyPr>
          <a:lstStyle/>
          <a:p>
            <a:r>
              <a:rPr lang="en-US" sz="2400" b="1" dirty="0" smtClean="0">
                <a:solidFill>
                  <a:srgbClr val="0070C0"/>
                </a:solidFill>
              </a:rPr>
              <a:t>Standard: </a:t>
            </a:r>
            <a:r>
              <a:rPr lang="en-US" sz="2400" b="1" dirty="0" smtClean="0"/>
              <a:t>SS6CG4 </a:t>
            </a:r>
            <a:r>
              <a:rPr lang="en-US" sz="2400" dirty="0" smtClean="0"/>
              <a:t>a. Explain citizen participation in democratic governments [i.e. the role of citizens in choosing the leaders of Australia (parliamentary democracy)]. </a:t>
            </a:r>
          </a:p>
          <a:p>
            <a:endParaRPr lang="en-US" sz="2400" dirty="0" smtClean="0"/>
          </a:p>
          <a:p>
            <a:r>
              <a:rPr lang="en-US" sz="2400" b="1" dirty="0" smtClean="0">
                <a:solidFill>
                  <a:srgbClr val="0070C0"/>
                </a:solidFill>
              </a:rPr>
              <a:t>Learning Target: </a:t>
            </a:r>
            <a:r>
              <a:rPr lang="en-US" sz="2400" dirty="0" smtClean="0"/>
              <a:t>I can explain how citizens participate in democratic governments.</a:t>
            </a:r>
          </a:p>
          <a:p>
            <a:endParaRPr lang="en-US" sz="2400" dirty="0" smtClean="0">
              <a:solidFill>
                <a:srgbClr val="0070C0"/>
              </a:solidFill>
            </a:endParaRPr>
          </a:p>
          <a:p>
            <a:r>
              <a:rPr lang="en-US" sz="2400" b="1" dirty="0" smtClean="0">
                <a:solidFill>
                  <a:srgbClr val="0070C0"/>
                </a:solidFill>
              </a:rPr>
              <a:t>Warm-up</a:t>
            </a:r>
            <a:r>
              <a:rPr lang="en-US" sz="2400" dirty="0" smtClean="0">
                <a:solidFill>
                  <a:srgbClr val="0070C0"/>
                </a:solidFill>
              </a:rPr>
              <a:t>: </a:t>
            </a:r>
            <a:r>
              <a:rPr lang="en-US" sz="2400" dirty="0" smtClean="0"/>
              <a:t>Chapter Review Notes (Textbook)</a:t>
            </a:r>
          </a:p>
          <a:p>
            <a:endParaRPr lang="en-US" sz="2400" dirty="0" smtClean="0">
              <a:solidFill>
                <a:srgbClr val="0070C0"/>
              </a:solidFill>
            </a:endParaRPr>
          </a:p>
          <a:p>
            <a:r>
              <a:rPr lang="en-US" sz="2400" b="1" dirty="0" smtClean="0">
                <a:solidFill>
                  <a:srgbClr val="0070C0"/>
                </a:solidFill>
              </a:rPr>
              <a:t>Work Session</a:t>
            </a:r>
            <a:r>
              <a:rPr lang="en-US" sz="2400" dirty="0" smtClean="0">
                <a:solidFill>
                  <a:srgbClr val="0070C0"/>
                </a:solidFill>
              </a:rPr>
              <a:t>:  </a:t>
            </a:r>
            <a:r>
              <a:rPr lang="en-US" sz="2400" dirty="0" smtClean="0"/>
              <a:t>Brain Wrinkles Slides and Notes; Textbook Ch.11 Section 3; Create </a:t>
            </a:r>
            <a:r>
              <a:rPr lang="en-US" sz="2400" dirty="0" err="1" smtClean="0"/>
              <a:t>Powerpoint</a:t>
            </a:r>
            <a:r>
              <a:rPr lang="en-US" sz="2400" dirty="0" smtClean="0"/>
              <a:t> Study Guide. SS WB p.115-125</a:t>
            </a:r>
          </a:p>
          <a:p>
            <a:endParaRPr lang="en-US" sz="2400" dirty="0" smtClean="0">
              <a:solidFill>
                <a:srgbClr val="0070C0"/>
              </a:solidFill>
            </a:endParaRPr>
          </a:p>
          <a:p>
            <a:r>
              <a:rPr lang="en-US" sz="2400" b="1" dirty="0" smtClean="0">
                <a:solidFill>
                  <a:srgbClr val="0070C0"/>
                </a:solidFill>
              </a:rPr>
              <a:t>Closing:  </a:t>
            </a:r>
            <a:r>
              <a:rPr lang="en-US" sz="2400" dirty="0" smtClean="0"/>
              <a:t>Think-pair-Share</a:t>
            </a:r>
          </a:p>
          <a:p>
            <a:endParaRPr lang="en-US" sz="2400" dirty="0">
              <a:solidFill>
                <a:srgbClr val="0070C0"/>
              </a:solidFill>
            </a:endParaRPr>
          </a:p>
          <a:p>
            <a:r>
              <a:rPr lang="en-US" sz="2400" b="1" dirty="0" smtClean="0">
                <a:solidFill>
                  <a:srgbClr val="0070C0"/>
                </a:solidFill>
              </a:rPr>
              <a:t>Reminders: </a:t>
            </a:r>
            <a:endParaRPr lang="en-US" sz="2400" b="1" dirty="0" smtClean="0"/>
          </a:p>
          <a:p>
            <a:endParaRPr lang="en-US" dirty="0"/>
          </a:p>
        </p:txBody>
      </p:sp>
      <p:sp>
        <p:nvSpPr>
          <p:cNvPr id="4" name="TextBox 3"/>
          <p:cNvSpPr txBox="1"/>
          <p:nvPr/>
        </p:nvSpPr>
        <p:spPr>
          <a:xfrm>
            <a:off x="457200" y="86380"/>
            <a:ext cx="5943600" cy="523220"/>
          </a:xfrm>
          <a:prstGeom prst="rect">
            <a:avLst/>
          </a:prstGeom>
          <a:noFill/>
        </p:spPr>
        <p:txBody>
          <a:bodyPr wrap="square" rtlCol="0">
            <a:spAutoFit/>
          </a:bodyPr>
          <a:lstStyle/>
          <a:p>
            <a:r>
              <a:rPr lang="en-US" sz="2800" dirty="0" smtClean="0">
                <a:latin typeface="Book Antiqua" pitchFamily="18" charset="0"/>
              </a:rPr>
              <a:t>Tuesday,  November 15</a:t>
            </a:r>
            <a:endParaRPr lang="en-US" sz="2800" dirty="0">
              <a:latin typeface="Book Antiqua"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0" y="838200"/>
            <a:ext cx="4572000" cy="4801314"/>
          </a:xfrm>
          <a:prstGeom prst="rect">
            <a:avLst/>
          </a:prstGeom>
        </p:spPr>
        <p:txBody>
          <a:bodyPr>
            <a:spAutoFit/>
          </a:bodyPr>
          <a:lstStyle/>
          <a:p>
            <a:r>
              <a:rPr lang="en-US" b="1" dirty="0" smtClean="0"/>
              <a:t>parliamentary system</a:t>
            </a:r>
            <a:r>
              <a:rPr lang="en-US" dirty="0" smtClean="0"/>
              <a:t>, democratic form of government in which the party (or a </a:t>
            </a:r>
            <a:r>
              <a:rPr lang="en-US" dirty="0" smtClean="0">
                <a:hlinkClick r:id="rId3"/>
              </a:rPr>
              <a:t>coalition</a:t>
            </a:r>
            <a:r>
              <a:rPr lang="en-US" dirty="0" smtClean="0"/>
              <a:t> of parties) with the greatest representation in the </a:t>
            </a:r>
            <a:r>
              <a:rPr lang="en-US" dirty="0" smtClean="0">
                <a:hlinkClick r:id="rId4"/>
              </a:rPr>
              <a:t>parliament</a:t>
            </a:r>
            <a:r>
              <a:rPr lang="en-US" dirty="0" smtClean="0"/>
              <a:t>(legislature) forms the government, its leader becoming </a:t>
            </a:r>
            <a:r>
              <a:rPr lang="en-US" dirty="0" smtClean="0">
                <a:hlinkClick r:id="rId5"/>
              </a:rPr>
              <a:t>prime minister</a:t>
            </a:r>
            <a:r>
              <a:rPr lang="en-US" dirty="0" smtClean="0"/>
              <a:t> </a:t>
            </a:r>
            <a:r>
              <a:rPr lang="en-US" dirty="0" err="1" smtClean="0"/>
              <a:t>or</a:t>
            </a:r>
            <a:r>
              <a:rPr lang="en-US" dirty="0" err="1" smtClean="0">
                <a:hlinkClick r:id="rId6"/>
              </a:rPr>
              <a:t>chancellor</a:t>
            </a:r>
            <a:r>
              <a:rPr lang="en-US" dirty="0" smtClean="0"/>
              <a:t>. Executive functions are exercised by members of the parliament appointed by the prime minister to </a:t>
            </a:r>
            <a:r>
              <a:rPr lang="en-US" dirty="0" err="1" smtClean="0"/>
              <a:t>the</a:t>
            </a:r>
            <a:r>
              <a:rPr lang="en-US" dirty="0" err="1" smtClean="0">
                <a:hlinkClick r:id="rId7"/>
              </a:rPr>
              <a:t>cabinet</a:t>
            </a:r>
            <a:r>
              <a:rPr lang="en-US" dirty="0" smtClean="0"/>
              <a:t>. The parties in the minority serve in opposition to the majority and have the duty to challenge it regularly. Prime ministers may be removed from power whenever they lose the confidence of a majority of the ruling party or of the parliament. The parliamentary system originated in </a:t>
            </a:r>
            <a:r>
              <a:rPr lang="en-US" dirty="0" smtClean="0">
                <a:hlinkClick r:id="rId8"/>
              </a:rPr>
              <a:t>Britain</a:t>
            </a:r>
            <a:r>
              <a:rPr lang="en-US" dirty="0" smtClean="0"/>
              <a:t> (</a:t>
            </a:r>
            <a:r>
              <a:rPr lang="en-US" i="1" dirty="0" smtClean="0"/>
              <a:t>see</a:t>
            </a:r>
            <a:r>
              <a:rPr lang="en-US" dirty="0" smtClean="0"/>
              <a:t> </a:t>
            </a:r>
            <a:r>
              <a:rPr lang="en-US" dirty="0" smtClean="0">
                <a:hlinkClick r:id="rId8"/>
              </a:rPr>
              <a:t>Parliament</a:t>
            </a:r>
            <a:r>
              <a:rPr lang="en-US" dirty="0" smtClean="0"/>
              <a:t>) and was adopted in several of its former colonies.</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52400" y="685800"/>
            <a:ext cx="8839200" cy="5909310"/>
          </a:xfrm>
          <a:prstGeom prst="rect">
            <a:avLst/>
          </a:prstGeom>
          <a:noFill/>
        </p:spPr>
        <p:txBody>
          <a:bodyPr wrap="square" rtlCol="0">
            <a:spAutoFit/>
          </a:bodyPr>
          <a:lstStyle/>
          <a:p>
            <a:r>
              <a:rPr lang="en-US" sz="2400" b="1" dirty="0" smtClean="0">
                <a:solidFill>
                  <a:srgbClr val="0070C0"/>
                </a:solidFill>
              </a:rPr>
              <a:t>Standard: </a:t>
            </a:r>
            <a:r>
              <a:rPr lang="en-US" sz="2400" b="1" dirty="0" smtClean="0"/>
              <a:t>SS6CG4 </a:t>
            </a:r>
            <a:r>
              <a:rPr lang="en-US" sz="2400" dirty="0" smtClean="0"/>
              <a:t>a. Explain citizen participation in democratic governments [i.e. the role of citizens in choosing the leaders of Australia (parliamentary democracy)]. </a:t>
            </a:r>
          </a:p>
          <a:p>
            <a:endParaRPr lang="en-US" sz="2400" dirty="0" smtClean="0"/>
          </a:p>
          <a:p>
            <a:r>
              <a:rPr lang="en-US" sz="2400" b="1" dirty="0" smtClean="0">
                <a:solidFill>
                  <a:srgbClr val="0070C0"/>
                </a:solidFill>
              </a:rPr>
              <a:t>Learning Target: </a:t>
            </a:r>
            <a:r>
              <a:rPr lang="en-US" sz="2400" dirty="0" smtClean="0"/>
              <a:t>I can explain how citizens participate in democratic governments.</a:t>
            </a:r>
          </a:p>
          <a:p>
            <a:endParaRPr lang="en-US" sz="2400" dirty="0" smtClean="0">
              <a:solidFill>
                <a:srgbClr val="0070C0"/>
              </a:solidFill>
            </a:endParaRPr>
          </a:p>
          <a:p>
            <a:r>
              <a:rPr lang="en-US" sz="2400" b="1" dirty="0" smtClean="0">
                <a:solidFill>
                  <a:srgbClr val="0070C0"/>
                </a:solidFill>
              </a:rPr>
              <a:t>Warm-up</a:t>
            </a:r>
            <a:r>
              <a:rPr lang="en-US" sz="2400" dirty="0" smtClean="0">
                <a:solidFill>
                  <a:srgbClr val="0070C0"/>
                </a:solidFill>
              </a:rPr>
              <a:t>: </a:t>
            </a:r>
            <a:r>
              <a:rPr lang="en-US" sz="2400" dirty="0" smtClean="0"/>
              <a:t>Australia Practice Map with Partner</a:t>
            </a:r>
          </a:p>
          <a:p>
            <a:endParaRPr lang="en-US" sz="2400" dirty="0" smtClean="0">
              <a:solidFill>
                <a:srgbClr val="0070C0"/>
              </a:solidFill>
            </a:endParaRPr>
          </a:p>
          <a:p>
            <a:r>
              <a:rPr lang="en-US" sz="2400" b="1" dirty="0" smtClean="0">
                <a:solidFill>
                  <a:srgbClr val="0070C0"/>
                </a:solidFill>
              </a:rPr>
              <a:t>Work Session</a:t>
            </a:r>
            <a:r>
              <a:rPr lang="en-US" sz="2400" dirty="0" smtClean="0">
                <a:solidFill>
                  <a:srgbClr val="0070C0"/>
                </a:solidFill>
              </a:rPr>
              <a:t>:  </a:t>
            </a:r>
            <a:r>
              <a:rPr lang="en-US" sz="2400" dirty="0" smtClean="0"/>
              <a:t>Brain Wrinkles Slides and Notes; Textbook Ch.11 Section 3; Create </a:t>
            </a:r>
            <a:r>
              <a:rPr lang="en-US" sz="2400" dirty="0" err="1" smtClean="0"/>
              <a:t>Powerpoint</a:t>
            </a:r>
            <a:r>
              <a:rPr lang="en-US" sz="2400" dirty="0" smtClean="0"/>
              <a:t> Study Guide. SS WB p.115-125</a:t>
            </a:r>
          </a:p>
          <a:p>
            <a:endParaRPr lang="en-US" sz="2400" dirty="0" smtClean="0">
              <a:solidFill>
                <a:srgbClr val="0070C0"/>
              </a:solidFill>
            </a:endParaRPr>
          </a:p>
          <a:p>
            <a:r>
              <a:rPr lang="en-US" sz="2400" b="1" dirty="0" smtClean="0">
                <a:solidFill>
                  <a:srgbClr val="0070C0"/>
                </a:solidFill>
              </a:rPr>
              <a:t>Closing:  </a:t>
            </a:r>
            <a:r>
              <a:rPr lang="en-US" sz="2400" dirty="0" smtClean="0"/>
              <a:t>Three Important Things to Remember</a:t>
            </a:r>
          </a:p>
          <a:p>
            <a:endParaRPr lang="en-US" sz="2400" dirty="0">
              <a:solidFill>
                <a:srgbClr val="0070C0"/>
              </a:solidFill>
            </a:endParaRPr>
          </a:p>
          <a:p>
            <a:r>
              <a:rPr lang="en-US" sz="2400" b="1" dirty="0" smtClean="0">
                <a:solidFill>
                  <a:srgbClr val="0070C0"/>
                </a:solidFill>
              </a:rPr>
              <a:t>Reminders: </a:t>
            </a:r>
            <a:endParaRPr lang="en-US" sz="2400" b="1" dirty="0" smtClean="0"/>
          </a:p>
          <a:p>
            <a:endParaRPr lang="en-US" dirty="0"/>
          </a:p>
        </p:txBody>
      </p:sp>
      <p:sp>
        <p:nvSpPr>
          <p:cNvPr id="4" name="TextBox 3"/>
          <p:cNvSpPr txBox="1"/>
          <p:nvPr/>
        </p:nvSpPr>
        <p:spPr>
          <a:xfrm>
            <a:off x="457200" y="86380"/>
            <a:ext cx="5943600" cy="523220"/>
          </a:xfrm>
          <a:prstGeom prst="rect">
            <a:avLst/>
          </a:prstGeom>
          <a:noFill/>
        </p:spPr>
        <p:txBody>
          <a:bodyPr wrap="square" rtlCol="0">
            <a:spAutoFit/>
          </a:bodyPr>
          <a:lstStyle/>
          <a:p>
            <a:r>
              <a:rPr lang="en-US" sz="2800" dirty="0" smtClean="0">
                <a:latin typeface="Book Antiqua" pitchFamily="18" charset="0"/>
              </a:rPr>
              <a:t>Wednesday,  November 16</a:t>
            </a:r>
            <a:endParaRPr lang="en-US" sz="2800" dirty="0">
              <a:latin typeface="Book Antiqua"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https://encrypted-tbn0.gstatic.com/images?q=tbn:ANd9GcQJnS0KvEdpLZZAecWOxfG4JLdsybKTyj_bWV0sSuYrgEiHorS8Q-SdR3WZhZc&amp;s"/>
          <p:cNvPicPr>
            <a:picLocks noChangeAspect="1" noChangeArrowheads="1"/>
          </p:cNvPicPr>
          <p:nvPr/>
        </p:nvPicPr>
        <p:blipFill>
          <a:blip r:embed="rId3" cstate="print"/>
          <a:srcRect/>
          <a:stretch>
            <a:fillRect/>
          </a:stretch>
        </p:blipFill>
        <p:spPr bwMode="auto">
          <a:xfrm>
            <a:off x="457200" y="533400"/>
            <a:ext cx="3232589" cy="1576388"/>
          </a:xfrm>
          <a:prstGeom prst="rect">
            <a:avLst/>
          </a:prstGeom>
          <a:noFill/>
        </p:spPr>
      </p:pic>
      <p:pic>
        <p:nvPicPr>
          <p:cNvPr id="62468" name="Picture 4" descr="https://encrypted-tbn0.gstatic.com/images?q=tbn:ANd9GcQmE8pm3a1cwLWGdoeGWLGsSHnoMTwCpLEMS0hDqzSNHLVMJWJIFgSSzQrm0m8&amp;s"/>
          <p:cNvPicPr>
            <a:picLocks noChangeAspect="1" noChangeArrowheads="1"/>
          </p:cNvPicPr>
          <p:nvPr/>
        </p:nvPicPr>
        <p:blipFill>
          <a:blip r:embed="rId4" cstate="print"/>
          <a:srcRect/>
          <a:stretch>
            <a:fillRect/>
          </a:stretch>
        </p:blipFill>
        <p:spPr bwMode="auto">
          <a:xfrm>
            <a:off x="5791200" y="381000"/>
            <a:ext cx="2282825" cy="2282827"/>
          </a:xfrm>
          <a:prstGeom prst="rect">
            <a:avLst/>
          </a:prstGeom>
          <a:noFill/>
        </p:spPr>
      </p:pic>
      <p:pic>
        <p:nvPicPr>
          <p:cNvPr id="62470" name="Picture 6" descr="https://encrypted-tbn0.gstatic.com/images?q=tbn:ANd9GcSUAK6iD_SFK_R0G9jgGOmNTmXrKDFplWfhX5geFLPSPfvoXkYrkuP3_ycgaw&amp;s"/>
          <p:cNvPicPr>
            <a:picLocks noChangeAspect="1" noChangeArrowheads="1"/>
          </p:cNvPicPr>
          <p:nvPr/>
        </p:nvPicPr>
        <p:blipFill>
          <a:blip r:embed="rId5" cstate="print"/>
          <a:srcRect/>
          <a:stretch>
            <a:fillRect/>
          </a:stretch>
        </p:blipFill>
        <p:spPr bwMode="auto">
          <a:xfrm>
            <a:off x="5334000" y="3429000"/>
            <a:ext cx="2972122" cy="1614488"/>
          </a:xfrm>
          <a:prstGeom prst="rect">
            <a:avLst/>
          </a:prstGeom>
          <a:noFill/>
        </p:spPr>
      </p:pic>
      <p:pic>
        <p:nvPicPr>
          <p:cNvPr id="62472" name="Picture 8" descr="https://encrypted-tbn0.gstatic.com/images?q=tbn:ANd9GcRuMhnuqdB9fjh08pfIGSFwLWM7vWYtAtjdb_UKzdnrvO9PL7bxDAugYKW4w2I&amp;s"/>
          <p:cNvPicPr>
            <a:picLocks noChangeAspect="1" noChangeArrowheads="1"/>
          </p:cNvPicPr>
          <p:nvPr/>
        </p:nvPicPr>
        <p:blipFill>
          <a:blip r:embed="rId6" cstate="print"/>
          <a:srcRect/>
          <a:stretch>
            <a:fillRect/>
          </a:stretch>
        </p:blipFill>
        <p:spPr bwMode="auto">
          <a:xfrm>
            <a:off x="533400" y="2667000"/>
            <a:ext cx="2435700" cy="2544763"/>
          </a:xfrm>
          <a:prstGeom prst="rect">
            <a:avLst/>
          </a:prstGeom>
          <a:noFill/>
        </p:spPr>
      </p:pic>
      <p:pic>
        <p:nvPicPr>
          <p:cNvPr id="62474" name="Picture 10" descr="https://encrypted-tbn0.gstatic.com/images?q=tbn:ANd9GcQblPF-iV4NVh0aO8tpCXSlTfT3H5zy9GbTQceAHahANJUMBMUi-pTh2ntFQC8&amp;s"/>
          <p:cNvPicPr>
            <a:picLocks noChangeAspect="1" noChangeArrowheads="1"/>
          </p:cNvPicPr>
          <p:nvPr/>
        </p:nvPicPr>
        <p:blipFill>
          <a:blip r:embed="rId7" cstate="print"/>
          <a:srcRect/>
          <a:stretch>
            <a:fillRect/>
          </a:stretch>
        </p:blipFill>
        <p:spPr bwMode="auto">
          <a:xfrm>
            <a:off x="3276600" y="2590800"/>
            <a:ext cx="1752599" cy="1752600"/>
          </a:xfrm>
          <a:prstGeom prst="rect">
            <a:avLst/>
          </a:prstGeom>
          <a:noFill/>
        </p:spPr>
      </p:pic>
      <p:pic>
        <p:nvPicPr>
          <p:cNvPr id="62476" name="Picture 12" descr="https://encrypted-tbn0.gstatic.com/images?q=tbn:ANd9GcR2a0xWL58fTn3exwIZTJTUwZXpmqMnehiSRPwTlecDICI22VB0A_r-l8HavA&amp;s"/>
          <p:cNvPicPr>
            <a:picLocks noChangeAspect="1" noChangeArrowheads="1"/>
          </p:cNvPicPr>
          <p:nvPr/>
        </p:nvPicPr>
        <p:blipFill>
          <a:blip r:embed="rId8" cstate="print"/>
          <a:srcRect/>
          <a:stretch>
            <a:fillRect/>
          </a:stretch>
        </p:blipFill>
        <p:spPr bwMode="auto">
          <a:xfrm>
            <a:off x="3429000" y="5257800"/>
            <a:ext cx="1543050" cy="1257301"/>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371600"/>
            <a:ext cx="7848600" cy="3416320"/>
          </a:xfrm>
          <a:prstGeom prst="rect">
            <a:avLst/>
          </a:prstGeom>
        </p:spPr>
        <p:txBody>
          <a:bodyPr wrap="square">
            <a:spAutoFit/>
          </a:bodyPr>
          <a:lstStyle/>
          <a:p>
            <a:r>
              <a:rPr lang="en-US" sz="2400" dirty="0" smtClean="0"/>
              <a:t>Australia’s first people—known as Aboriginal Australians—have lived on the continent for over 50,000 years. Today, there are </a:t>
            </a:r>
            <a:r>
              <a:rPr lang="en-US" sz="2400" dirty="0" smtClean="0">
                <a:hlinkClick r:id="rId3"/>
              </a:rPr>
              <a:t>250 distinct language groups</a:t>
            </a:r>
            <a:r>
              <a:rPr lang="en-US" sz="2400" dirty="0" smtClean="0"/>
              <a:t> spread throughout Australia. Aboriginal Australians are split into two groups: Aboriginal peoples, who are related to those who already inhabited Australia when Britain began colonizing the island in 1788, and Torres Strait Islander peoples, who descend from residents of the Torres Strait Islands, a group of islands that is part of modern-day Queensland, Australia.</a:t>
            </a:r>
            <a:endParaRPr lang="en-US" sz="2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6" name="Picture 4" descr="Australia's Prime Minister Anthony Albanese (C) greets Indigenous elders at a national memorial for Queen Elizabeth II"/>
          <p:cNvPicPr>
            <a:picLocks noChangeAspect="1" noChangeArrowheads="1"/>
          </p:cNvPicPr>
          <p:nvPr/>
        </p:nvPicPr>
        <p:blipFill>
          <a:blip r:embed="rId3" cstate="print"/>
          <a:srcRect/>
          <a:stretch>
            <a:fillRect/>
          </a:stretch>
        </p:blipFill>
        <p:spPr bwMode="auto">
          <a:xfrm>
            <a:off x="381000" y="304800"/>
            <a:ext cx="4346222" cy="2895600"/>
          </a:xfrm>
          <a:prstGeom prst="rect">
            <a:avLst/>
          </a:prstGeom>
          <a:noFill/>
        </p:spPr>
      </p:pic>
      <p:pic>
        <p:nvPicPr>
          <p:cNvPr id="74758" name="Picture 6" descr="Protesters walk with a banner in the colours of the Aboriginal flag reading 'Aboriginal rights now'"/>
          <p:cNvPicPr>
            <a:picLocks noChangeAspect="1" noChangeArrowheads="1"/>
          </p:cNvPicPr>
          <p:nvPr/>
        </p:nvPicPr>
        <p:blipFill>
          <a:blip r:embed="rId4" cstate="print"/>
          <a:srcRect/>
          <a:stretch>
            <a:fillRect/>
          </a:stretch>
        </p:blipFill>
        <p:spPr bwMode="auto">
          <a:xfrm>
            <a:off x="3276600" y="2895600"/>
            <a:ext cx="5638800" cy="375676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52400" y="685800"/>
            <a:ext cx="8839200" cy="5909310"/>
          </a:xfrm>
          <a:prstGeom prst="rect">
            <a:avLst/>
          </a:prstGeom>
          <a:noFill/>
        </p:spPr>
        <p:txBody>
          <a:bodyPr wrap="square" rtlCol="0">
            <a:spAutoFit/>
          </a:bodyPr>
          <a:lstStyle/>
          <a:p>
            <a:r>
              <a:rPr lang="en-US" sz="2400" b="1" dirty="0" smtClean="0">
                <a:solidFill>
                  <a:srgbClr val="0070C0"/>
                </a:solidFill>
              </a:rPr>
              <a:t>Standard: </a:t>
            </a:r>
            <a:r>
              <a:rPr lang="en-US" sz="2400" b="1" dirty="0" smtClean="0"/>
              <a:t>SS6CG4 </a:t>
            </a:r>
            <a:r>
              <a:rPr lang="en-US" sz="2400" dirty="0" smtClean="0"/>
              <a:t>a. Explain citizen participation in democratic governments [i.e. the role of citizens in choosing the leaders of Australia (parliamentary democracy)]. </a:t>
            </a:r>
          </a:p>
          <a:p>
            <a:endParaRPr lang="en-US" sz="2400" dirty="0" smtClean="0"/>
          </a:p>
          <a:p>
            <a:r>
              <a:rPr lang="en-US" sz="2400" b="1" dirty="0" smtClean="0">
                <a:solidFill>
                  <a:srgbClr val="0070C0"/>
                </a:solidFill>
              </a:rPr>
              <a:t>Learning Target: </a:t>
            </a:r>
            <a:r>
              <a:rPr lang="en-US" sz="2400" dirty="0" smtClean="0"/>
              <a:t>I can explain how citizens participate in democratic governments.</a:t>
            </a:r>
          </a:p>
          <a:p>
            <a:endParaRPr lang="en-US" sz="2400" dirty="0" smtClean="0">
              <a:solidFill>
                <a:srgbClr val="0070C0"/>
              </a:solidFill>
            </a:endParaRPr>
          </a:p>
          <a:p>
            <a:r>
              <a:rPr lang="en-US" sz="2400" b="1" dirty="0" smtClean="0">
                <a:solidFill>
                  <a:srgbClr val="0070C0"/>
                </a:solidFill>
              </a:rPr>
              <a:t>Warm-up</a:t>
            </a:r>
            <a:r>
              <a:rPr lang="en-US" sz="2400" dirty="0" smtClean="0">
                <a:solidFill>
                  <a:srgbClr val="0070C0"/>
                </a:solidFill>
              </a:rPr>
              <a:t>: </a:t>
            </a:r>
            <a:r>
              <a:rPr lang="en-US" sz="2400" dirty="0" smtClean="0"/>
              <a:t>Chapter Review Notes (Textbook)</a:t>
            </a:r>
          </a:p>
          <a:p>
            <a:endParaRPr lang="en-US" sz="2400" dirty="0" smtClean="0">
              <a:solidFill>
                <a:srgbClr val="0070C0"/>
              </a:solidFill>
            </a:endParaRPr>
          </a:p>
          <a:p>
            <a:r>
              <a:rPr lang="en-US" sz="2400" b="1" dirty="0" smtClean="0">
                <a:solidFill>
                  <a:srgbClr val="0070C0"/>
                </a:solidFill>
              </a:rPr>
              <a:t>Work Session</a:t>
            </a:r>
            <a:r>
              <a:rPr lang="en-US" sz="2400" dirty="0" smtClean="0">
                <a:solidFill>
                  <a:srgbClr val="0070C0"/>
                </a:solidFill>
              </a:rPr>
              <a:t>:  </a:t>
            </a:r>
            <a:r>
              <a:rPr lang="en-US" sz="2400" dirty="0" smtClean="0"/>
              <a:t>Brain Wrinkles Slides and Notes; Textbook Ch.11 Section 3; Create </a:t>
            </a:r>
            <a:r>
              <a:rPr lang="en-US" sz="2400" dirty="0" err="1" smtClean="0"/>
              <a:t>Powerpoint</a:t>
            </a:r>
            <a:r>
              <a:rPr lang="en-US" sz="2400" dirty="0" smtClean="0"/>
              <a:t> Study Guide. SS WB p.115-125</a:t>
            </a:r>
          </a:p>
          <a:p>
            <a:endParaRPr lang="en-US" sz="2400" dirty="0" smtClean="0">
              <a:solidFill>
                <a:srgbClr val="0070C0"/>
              </a:solidFill>
            </a:endParaRPr>
          </a:p>
          <a:p>
            <a:r>
              <a:rPr lang="en-US" sz="2400" b="1" dirty="0" smtClean="0">
                <a:solidFill>
                  <a:srgbClr val="0070C0"/>
                </a:solidFill>
              </a:rPr>
              <a:t>Closing:  </a:t>
            </a:r>
            <a:r>
              <a:rPr lang="en-US" sz="2400" dirty="0" smtClean="0"/>
              <a:t>Think-pair-Share</a:t>
            </a:r>
          </a:p>
          <a:p>
            <a:endParaRPr lang="en-US" sz="2400" dirty="0">
              <a:solidFill>
                <a:srgbClr val="0070C0"/>
              </a:solidFill>
            </a:endParaRPr>
          </a:p>
          <a:p>
            <a:r>
              <a:rPr lang="en-US" sz="2400" b="1" dirty="0" smtClean="0">
                <a:solidFill>
                  <a:srgbClr val="0070C0"/>
                </a:solidFill>
              </a:rPr>
              <a:t>Reminders: </a:t>
            </a:r>
            <a:endParaRPr lang="en-US" sz="2400" b="1" dirty="0" smtClean="0"/>
          </a:p>
          <a:p>
            <a:endParaRPr lang="en-US" dirty="0"/>
          </a:p>
        </p:txBody>
      </p:sp>
      <p:sp>
        <p:nvSpPr>
          <p:cNvPr id="4" name="TextBox 3"/>
          <p:cNvSpPr txBox="1"/>
          <p:nvPr/>
        </p:nvSpPr>
        <p:spPr>
          <a:xfrm>
            <a:off x="457200" y="86380"/>
            <a:ext cx="5943600" cy="523220"/>
          </a:xfrm>
          <a:prstGeom prst="rect">
            <a:avLst/>
          </a:prstGeom>
          <a:noFill/>
        </p:spPr>
        <p:txBody>
          <a:bodyPr wrap="square" rtlCol="0">
            <a:spAutoFit/>
          </a:bodyPr>
          <a:lstStyle/>
          <a:p>
            <a:r>
              <a:rPr lang="en-US" sz="2800" dirty="0" smtClean="0">
                <a:latin typeface="Book Antiqua" pitchFamily="18" charset="0"/>
              </a:rPr>
              <a:t>Thursday,  November 17</a:t>
            </a:r>
            <a:endParaRPr lang="en-US" sz="2800" dirty="0">
              <a:latin typeface="Book Antiqua"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81800" y="0"/>
            <a:ext cx="2134752" cy="369332"/>
          </a:xfrm>
          <a:prstGeom prst="rect">
            <a:avLst/>
          </a:prstGeom>
        </p:spPr>
        <p:txBody>
          <a:bodyPr wrap="none">
            <a:spAutoFit/>
          </a:bodyPr>
          <a:lstStyle/>
          <a:p>
            <a:r>
              <a:rPr lang="en-US" b="1" dirty="0" smtClean="0"/>
              <a:t>Current Ministry List</a:t>
            </a:r>
            <a:endParaRPr lang="en-US" b="1" dirty="0"/>
          </a:p>
        </p:txBody>
      </p:sp>
      <p:sp>
        <p:nvSpPr>
          <p:cNvPr id="3" name="TextBox 2"/>
          <p:cNvSpPr txBox="1"/>
          <p:nvPr/>
        </p:nvSpPr>
        <p:spPr>
          <a:xfrm>
            <a:off x="5257800" y="457200"/>
            <a:ext cx="2819400" cy="369332"/>
          </a:xfrm>
          <a:prstGeom prst="rect">
            <a:avLst/>
          </a:prstGeom>
          <a:noFill/>
        </p:spPr>
        <p:txBody>
          <a:bodyPr wrap="square" rtlCol="0">
            <a:spAutoFit/>
          </a:bodyPr>
          <a:lstStyle/>
          <a:p>
            <a:r>
              <a:rPr lang="en-US" dirty="0" smtClean="0">
                <a:hlinkClick r:id="rId3"/>
              </a:rPr>
              <a:t>Link to Ministry List</a:t>
            </a:r>
            <a:endParaRPr lang="en-US" dirty="0"/>
          </a:p>
        </p:txBody>
      </p:sp>
      <p:sp>
        <p:nvSpPr>
          <p:cNvPr id="84994" name="AutoShape 2" descr="New Australian government ministry sworn i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4996" name="Picture 4" descr="https://encrypted-tbn0.gstatic.com/images?q=tbn:ANd9GcQq3t7lQA0tO9ZtPYmhtSM1CH5znyQkLKrzj0pEGnI8EtfBA-L836-qZQiBchQ&amp;s"/>
          <p:cNvPicPr>
            <a:picLocks noChangeAspect="1" noChangeArrowheads="1"/>
          </p:cNvPicPr>
          <p:nvPr/>
        </p:nvPicPr>
        <p:blipFill>
          <a:blip r:embed="rId4" cstate="print"/>
          <a:srcRect/>
          <a:stretch>
            <a:fillRect/>
          </a:stretch>
        </p:blipFill>
        <p:spPr bwMode="auto">
          <a:xfrm>
            <a:off x="5410200" y="1143000"/>
            <a:ext cx="3197225" cy="1795974"/>
          </a:xfrm>
          <a:prstGeom prst="rect">
            <a:avLst/>
          </a:prstGeom>
          <a:noFill/>
        </p:spPr>
      </p:pic>
      <p:pic>
        <p:nvPicPr>
          <p:cNvPr id="84998" name="Picture 6" descr="https://encrypted-tbn0.gstatic.com/images?q=tbn:ANd9GcTREvWNSJ9ZnITm0c5brvg62XiTZYZo1lSCbwG8GxDzNUKeat-Ci3bhv6bf_LE&amp;s"/>
          <p:cNvPicPr>
            <a:picLocks noChangeAspect="1" noChangeArrowheads="1"/>
          </p:cNvPicPr>
          <p:nvPr/>
        </p:nvPicPr>
        <p:blipFill>
          <a:blip r:embed="rId5" cstate="print"/>
          <a:srcRect/>
          <a:stretch>
            <a:fillRect/>
          </a:stretch>
        </p:blipFill>
        <p:spPr bwMode="auto">
          <a:xfrm>
            <a:off x="685800" y="304800"/>
            <a:ext cx="2674142" cy="1782763"/>
          </a:xfrm>
          <a:prstGeom prst="rect">
            <a:avLst/>
          </a:prstGeom>
          <a:noFill/>
        </p:spPr>
      </p:pic>
      <p:pic>
        <p:nvPicPr>
          <p:cNvPr id="85000" name="Picture 8" descr="https://encrypted-tbn0.gstatic.com/images?q=tbn:ANd9GcSo3MKGWWGh29fIDmkcqSZazcnWIouieySJQXTWzF-icrhiml78RXgOYTLfsA&amp;s"/>
          <p:cNvPicPr>
            <a:picLocks noChangeAspect="1" noChangeArrowheads="1"/>
          </p:cNvPicPr>
          <p:nvPr/>
        </p:nvPicPr>
        <p:blipFill>
          <a:blip r:embed="rId6" cstate="print"/>
          <a:srcRect/>
          <a:stretch>
            <a:fillRect/>
          </a:stretch>
        </p:blipFill>
        <p:spPr bwMode="auto">
          <a:xfrm>
            <a:off x="1219200" y="2438400"/>
            <a:ext cx="1978025" cy="4195814"/>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52400" y="685800"/>
            <a:ext cx="8839200" cy="5909310"/>
          </a:xfrm>
          <a:prstGeom prst="rect">
            <a:avLst/>
          </a:prstGeom>
          <a:noFill/>
        </p:spPr>
        <p:txBody>
          <a:bodyPr wrap="square" rtlCol="0">
            <a:spAutoFit/>
          </a:bodyPr>
          <a:lstStyle/>
          <a:p>
            <a:r>
              <a:rPr lang="en-US" sz="2400" b="1" dirty="0" smtClean="0">
                <a:solidFill>
                  <a:srgbClr val="0070C0"/>
                </a:solidFill>
              </a:rPr>
              <a:t>Standard: </a:t>
            </a:r>
            <a:r>
              <a:rPr lang="en-US" sz="2400" b="1" dirty="0" smtClean="0"/>
              <a:t>SS6CG4 </a:t>
            </a:r>
            <a:r>
              <a:rPr lang="en-US" sz="2400" dirty="0" smtClean="0"/>
              <a:t>a. Explain citizen participation in democratic governments [i.e. the role of citizens in choosing the leaders of Australia (parliamentary democracy)]. </a:t>
            </a:r>
          </a:p>
          <a:p>
            <a:endParaRPr lang="en-US" sz="2400" dirty="0" smtClean="0"/>
          </a:p>
          <a:p>
            <a:r>
              <a:rPr lang="en-US" sz="2400" b="1" dirty="0" smtClean="0">
                <a:solidFill>
                  <a:srgbClr val="0070C0"/>
                </a:solidFill>
              </a:rPr>
              <a:t>Learning Target: </a:t>
            </a:r>
            <a:r>
              <a:rPr lang="en-US" sz="2400" dirty="0" smtClean="0"/>
              <a:t>I can explain how citizens participate in democratic governments.</a:t>
            </a:r>
          </a:p>
          <a:p>
            <a:endParaRPr lang="en-US" sz="2400" dirty="0" smtClean="0">
              <a:solidFill>
                <a:srgbClr val="0070C0"/>
              </a:solidFill>
            </a:endParaRPr>
          </a:p>
          <a:p>
            <a:r>
              <a:rPr lang="en-US" sz="2400" b="1" dirty="0" smtClean="0">
                <a:solidFill>
                  <a:srgbClr val="0070C0"/>
                </a:solidFill>
              </a:rPr>
              <a:t>Warm-up</a:t>
            </a:r>
            <a:r>
              <a:rPr lang="en-US" sz="2400" dirty="0" smtClean="0">
                <a:solidFill>
                  <a:srgbClr val="0070C0"/>
                </a:solidFill>
              </a:rPr>
              <a:t>: </a:t>
            </a:r>
            <a:r>
              <a:rPr lang="en-US" sz="2400" dirty="0" smtClean="0"/>
              <a:t>Chapter Review Notes (Textbook)</a:t>
            </a:r>
          </a:p>
          <a:p>
            <a:endParaRPr lang="en-US" sz="2400" dirty="0" smtClean="0">
              <a:solidFill>
                <a:srgbClr val="0070C0"/>
              </a:solidFill>
            </a:endParaRPr>
          </a:p>
          <a:p>
            <a:r>
              <a:rPr lang="en-US" sz="2400" b="1" dirty="0" smtClean="0">
                <a:solidFill>
                  <a:srgbClr val="0070C0"/>
                </a:solidFill>
              </a:rPr>
              <a:t>Work Session</a:t>
            </a:r>
            <a:r>
              <a:rPr lang="en-US" sz="2400" dirty="0" smtClean="0">
                <a:solidFill>
                  <a:srgbClr val="0070C0"/>
                </a:solidFill>
              </a:rPr>
              <a:t>:  </a:t>
            </a:r>
            <a:r>
              <a:rPr lang="en-US" sz="2400" dirty="0" smtClean="0"/>
              <a:t>Brain Wrinkles Slides and Notes; Textbook Ch.11 Section 3; Create </a:t>
            </a:r>
            <a:r>
              <a:rPr lang="en-US" sz="2400" dirty="0" err="1" smtClean="0"/>
              <a:t>Powerpoint</a:t>
            </a:r>
            <a:r>
              <a:rPr lang="en-US" sz="2400" dirty="0" smtClean="0"/>
              <a:t> Study Guide. SS WB p.115-125</a:t>
            </a:r>
          </a:p>
          <a:p>
            <a:endParaRPr lang="en-US" sz="2400" dirty="0" smtClean="0">
              <a:solidFill>
                <a:srgbClr val="0070C0"/>
              </a:solidFill>
            </a:endParaRPr>
          </a:p>
          <a:p>
            <a:r>
              <a:rPr lang="en-US" sz="2400" b="1" dirty="0" smtClean="0">
                <a:solidFill>
                  <a:srgbClr val="0070C0"/>
                </a:solidFill>
              </a:rPr>
              <a:t>Closing:  </a:t>
            </a:r>
            <a:r>
              <a:rPr lang="en-US" sz="2400" dirty="0" smtClean="0"/>
              <a:t>Three Important Things to </a:t>
            </a:r>
            <a:r>
              <a:rPr lang="en-US" sz="2400" dirty="0" err="1" smtClean="0"/>
              <a:t>Remeber</a:t>
            </a:r>
            <a:endParaRPr lang="en-US" sz="2400" dirty="0" smtClean="0"/>
          </a:p>
          <a:p>
            <a:endParaRPr lang="en-US" sz="2400" dirty="0">
              <a:solidFill>
                <a:srgbClr val="0070C0"/>
              </a:solidFill>
            </a:endParaRPr>
          </a:p>
          <a:p>
            <a:r>
              <a:rPr lang="en-US" sz="2400" b="1" dirty="0" smtClean="0">
                <a:solidFill>
                  <a:srgbClr val="0070C0"/>
                </a:solidFill>
              </a:rPr>
              <a:t>Reminders: </a:t>
            </a:r>
            <a:endParaRPr lang="en-US" sz="2400" b="1" dirty="0" smtClean="0"/>
          </a:p>
          <a:p>
            <a:endParaRPr lang="en-US" dirty="0"/>
          </a:p>
        </p:txBody>
      </p:sp>
      <p:sp>
        <p:nvSpPr>
          <p:cNvPr id="4" name="TextBox 3"/>
          <p:cNvSpPr txBox="1"/>
          <p:nvPr/>
        </p:nvSpPr>
        <p:spPr>
          <a:xfrm>
            <a:off x="457200" y="86380"/>
            <a:ext cx="5943600" cy="523220"/>
          </a:xfrm>
          <a:prstGeom prst="rect">
            <a:avLst/>
          </a:prstGeom>
          <a:noFill/>
        </p:spPr>
        <p:txBody>
          <a:bodyPr wrap="square" rtlCol="0">
            <a:spAutoFit/>
          </a:bodyPr>
          <a:lstStyle/>
          <a:p>
            <a:r>
              <a:rPr lang="en-US" sz="2800" dirty="0" smtClean="0">
                <a:latin typeface="Book Antiqua" pitchFamily="18" charset="0"/>
              </a:rPr>
              <a:t>Friday,  November 18</a:t>
            </a:r>
            <a:endParaRPr lang="en-US" sz="2800" dirty="0">
              <a:latin typeface="Book Antiqua"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2" descr="C:\Users\Christine\Desktop\Week 11 Oct 17\rock-header.jpg.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 name="Picture 3" descr="IMG_5738.jpg"/>
          <p:cNvPicPr>
            <a:picLocks noChangeAspect="1"/>
          </p:cNvPicPr>
          <p:nvPr/>
        </p:nvPicPr>
        <p:blipFill>
          <a:blip r:embed="rId3" cstate="print"/>
          <a:stretch>
            <a:fillRect/>
          </a:stretch>
        </p:blipFill>
        <p:spPr>
          <a:xfrm>
            <a:off x="533400" y="304800"/>
            <a:ext cx="8077200" cy="4543425"/>
          </a:xfrm>
          <a:prstGeom prst="rect">
            <a:avLst/>
          </a:prstGeom>
        </p:spPr>
      </p:pic>
      <p:sp>
        <p:nvSpPr>
          <p:cNvPr id="5" name="Rectangle 4"/>
          <p:cNvSpPr/>
          <p:nvPr/>
        </p:nvSpPr>
        <p:spPr>
          <a:xfrm>
            <a:off x="2362200" y="5029200"/>
            <a:ext cx="4645631" cy="830997"/>
          </a:xfrm>
          <a:prstGeom prst="rect">
            <a:avLst/>
          </a:prstGeom>
        </p:spPr>
        <p:txBody>
          <a:bodyPr wrap="none">
            <a:spAutoFit/>
          </a:bodyPr>
          <a:lstStyle/>
          <a:p>
            <a:r>
              <a:rPr lang="en-US" sz="4800" dirty="0" smtClean="0"/>
              <a:t>Uluru/Ayers Rock</a:t>
            </a:r>
            <a:endParaRPr lang="en-US" sz="4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s://www.animalspot.net/wp-content/uploads/2019/08/Australian-Animals-Images.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descr="Australian-Animals-Images.jpg"/>
          <p:cNvPicPr>
            <a:picLocks noChangeAspect="1"/>
          </p:cNvPicPr>
          <p:nvPr/>
        </p:nvPicPr>
        <p:blipFill>
          <a:blip r:embed="rId3" cstate="print"/>
          <a:stretch>
            <a:fillRect/>
          </a:stretch>
        </p:blipFill>
        <p:spPr>
          <a:xfrm>
            <a:off x="285750" y="176212"/>
            <a:ext cx="8572500" cy="650557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AutoShape 2" descr="https://external-preview.redd.it/ckrO5dH3bwKW9yEGnPiiUtrqFIBPoEbPwwqOk4s2pcE.jpg?auto=webp&amp;s=108b232de1e5696558ae5772fba3e813a4048068"/>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descr="ckrO5dH3bwKW9yEGnPiiUtrqFIBPoEbPwwqOk4s2pcE.jpg"/>
          <p:cNvPicPr>
            <a:picLocks noChangeAspect="1"/>
          </p:cNvPicPr>
          <p:nvPr/>
        </p:nvPicPr>
        <p:blipFill>
          <a:blip r:embed="rId3" cstate="print"/>
          <a:stretch>
            <a:fillRect/>
          </a:stretch>
        </p:blipFill>
        <p:spPr>
          <a:xfrm>
            <a:off x="990600" y="228600"/>
            <a:ext cx="6691576" cy="5394890"/>
          </a:xfrm>
          <a:prstGeom prst="rect">
            <a:avLst/>
          </a:prstGeom>
        </p:spPr>
      </p:pic>
      <p:sp>
        <p:nvSpPr>
          <p:cNvPr id="4" name="Rectangle 3"/>
          <p:cNvSpPr/>
          <p:nvPr/>
        </p:nvSpPr>
        <p:spPr>
          <a:xfrm>
            <a:off x="381000" y="5715000"/>
            <a:ext cx="7924800" cy="923330"/>
          </a:xfrm>
          <a:prstGeom prst="rect">
            <a:avLst/>
          </a:prstGeom>
        </p:spPr>
        <p:txBody>
          <a:bodyPr wrap="square">
            <a:spAutoFit/>
          </a:bodyPr>
          <a:lstStyle/>
          <a:p>
            <a:r>
              <a:rPr lang="en-US" dirty="0" smtClean="0">
                <a:hlinkClick r:id="rId4"/>
              </a:rPr>
              <a:t>https://external-preview.redd.it/ckrO5dH3bwKW9yEGnPiiUtrqFIBPoEbPwwqOk4s2pcE.jpg?auto=webp&amp;s=108b232de1e5696558ae5772fba3e813a4048068</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https://scontent-atl3-2.xx.fbcdn.net/v/t1.6435-9/67091655_2517347994983684_8786548629918711808_n.png?stp=dst-png_p526x296&amp;_nc_cat=106&amp;ccb=1-7&amp;_nc_sid=8024bb&amp;_nc_ohc=8vU51cXnnI0AX8ysCuL&amp;_nc_ht=scontent-atl3-2.xx&amp;oh=00_AfAO0d25igNBFVbEA0JeaKJEgVgX2ELbPqdPCxco3ZLDEw&amp;oe=63863ADA"/>
          <p:cNvPicPr>
            <a:picLocks noChangeAspect="1" noChangeArrowheads="1"/>
          </p:cNvPicPr>
          <p:nvPr/>
        </p:nvPicPr>
        <p:blipFill>
          <a:blip r:embed="rId3" cstate="print"/>
          <a:srcRect/>
          <a:stretch>
            <a:fillRect/>
          </a:stretch>
        </p:blipFill>
        <p:spPr bwMode="auto">
          <a:xfrm>
            <a:off x="1371600" y="609600"/>
            <a:ext cx="5638800" cy="5638800"/>
          </a:xfrm>
          <a:prstGeom prst="rect">
            <a:avLst/>
          </a:prstGeom>
          <a:noFill/>
        </p:spPr>
      </p:pic>
      <p:sp>
        <p:nvSpPr>
          <p:cNvPr id="76804" name="AutoShape 4" descr="Discover unusual characteristics of Australia's Indigenous languag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5029200"/>
            <a:ext cx="8229600" cy="923330"/>
          </a:xfrm>
          <a:prstGeom prst="rect">
            <a:avLst/>
          </a:prstGeom>
        </p:spPr>
        <p:txBody>
          <a:bodyPr wrap="square">
            <a:spAutoFit/>
          </a:bodyPr>
          <a:lstStyle/>
          <a:p>
            <a:r>
              <a:rPr lang="en-US" dirty="0"/>
              <a:t>Australia is one of the world's leading producers of </a:t>
            </a:r>
            <a:r>
              <a:rPr lang="en-US" b="1" dirty="0"/>
              <a:t>bauxite (</a:t>
            </a:r>
            <a:r>
              <a:rPr lang="en-US" b="1" dirty="0" err="1"/>
              <a:t>aluminium</a:t>
            </a:r>
            <a:r>
              <a:rPr lang="en-US" b="1" dirty="0"/>
              <a:t> ore), iron ore, lithium, gold, lead, diamond, rare earth elements, uranium, and zinc</a:t>
            </a:r>
            <a:r>
              <a:rPr lang="en-US" dirty="0"/>
              <a:t>. Australia also has large mineral sand deposits of </a:t>
            </a:r>
            <a:r>
              <a:rPr lang="en-US" dirty="0" err="1"/>
              <a:t>ilmenite</a:t>
            </a:r>
            <a:r>
              <a:rPr lang="en-US" dirty="0"/>
              <a:t>, zircon and </a:t>
            </a:r>
            <a:r>
              <a:rPr lang="en-US" dirty="0" err="1"/>
              <a:t>rutile</a:t>
            </a:r>
            <a:r>
              <a:rPr lang="en-US" dirty="0"/>
              <a:t>.</a:t>
            </a:r>
          </a:p>
        </p:txBody>
      </p:sp>
      <p:sp>
        <p:nvSpPr>
          <p:cNvPr id="31746" name="AutoShape 2" descr="https://www.ga.gov.au/__data/assets/image/0012/60060/amf-image1by700.jpg?sa=X&amp;ved=2ahUKEwiIz7GDqOX6AhU7mIQIHc3yBBsQ_B16BAgAEA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 name="Picture 3" descr="amf-image1by700.jpg"/>
          <p:cNvPicPr>
            <a:picLocks noChangeAspect="1"/>
          </p:cNvPicPr>
          <p:nvPr/>
        </p:nvPicPr>
        <p:blipFill>
          <a:blip r:embed="rId3" cstate="print"/>
          <a:stretch>
            <a:fillRect/>
          </a:stretch>
        </p:blipFill>
        <p:spPr>
          <a:xfrm>
            <a:off x="609600" y="228600"/>
            <a:ext cx="7467600" cy="4565904"/>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762000"/>
            <a:ext cx="4572000" cy="3970318"/>
          </a:xfrm>
          <a:prstGeom prst="rect">
            <a:avLst/>
          </a:prstGeom>
        </p:spPr>
        <p:txBody>
          <a:bodyPr>
            <a:spAutoFit/>
          </a:bodyPr>
          <a:lstStyle/>
          <a:p>
            <a:r>
              <a:rPr lang="en-US" sz="2800" dirty="0" smtClean="0"/>
              <a:t>Western Australia Iron Ore (WAIO) is an integrated system of four processing hubs and five mines connected by more than 1,000 </a:t>
            </a:r>
            <a:r>
              <a:rPr lang="en-US" sz="2800" dirty="0" err="1" smtClean="0"/>
              <a:t>kilometres</a:t>
            </a:r>
            <a:r>
              <a:rPr lang="en-US" sz="2800" dirty="0" smtClean="0"/>
              <a:t> of rail infrastructure and port facilities in the Pilbara region of northern Western Australia</a:t>
            </a:r>
            <a:endParaRPr lang="en-US" sz="2800" dirty="0"/>
          </a:p>
        </p:txBody>
      </p:sp>
      <p:sp>
        <p:nvSpPr>
          <p:cNvPr id="2050" name="AutoShape 2" descr="ironore-min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2" name="Picture 4" descr="https://encrypted-tbn0.gstatic.com/images?q=tbn:ANd9GcQ44OUHLuINm2_E1QO97jvldT5zgFf7kMjCdlePFgxJPqMiM9-ySsRcnRGFZg&amp;s"/>
          <p:cNvPicPr>
            <a:picLocks noChangeAspect="1" noChangeArrowheads="1"/>
          </p:cNvPicPr>
          <p:nvPr/>
        </p:nvPicPr>
        <p:blipFill>
          <a:blip r:embed="rId3" cstate="print"/>
          <a:srcRect/>
          <a:stretch>
            <a:fillRect/>
          </a:stretch>
        </p:blipFill>
        <p:spPr bwMode="auto">
          <a:xfrm>
            <a:off x="5410200" y="457200"/>
            <a:ext cx="3352800" cy="2214506"/>
          </a:xfrm>
          <a:prstGeom prst="rect">
            <a:avLst/>
          </a:prstGeom>
          <a:noFill/>
        </p:spPr>
      </p:pic>
      <p:pic>
        <p:nvPicPr>
          <p:cNvPr id="2054" name="Picture 6" descr="https://encrypted-tbn0.gstatic.com/images?q=tbn:ANd9GcTcyiquaMSNIq-rGatKpoOVaEUOa_4JOB7qikAVZbTQdZa3BZ4ok4ChYFtcQQ&amp;s"/>
          <p:cNvPicPr>
            <a:picLocks noChangeAspect="1" noChangeArrowheads="1"/>
          </p:cNvPicPr>
          <p:nvPr/>
        </p:nvPicPr>
        <p:blipFill>
          <a:blip r:embed="rId4" cstate="print"/>
          <a:srcRect/>
          <a:stretch>
            <a:fillRect/>
          </a:stretch>
        </p:blipFill>
        <p:spPr bwMode="auto">
          <a:xfrm>
            <a:off x="5562600" y="4191000"/>
            <a:ext cx="3275974" cy="2163763"/>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limate Map"/>
          <p:cNvPicPr>
            <a:picLocks noChangeAspect="1" noChangeArrowheads="1"/>
          </p:cNvPicPr>
          <p:nvPr/>
        </p:nvPicPr>
        <p:blipFill>
          <a:blip r:embed="rId3" cstate="print"/>
          <a:srcRect/>
          <a:stretch>
            <a:fillRect/>
          </a:stretch>
        </p:blipFill>
        <p:spPr bwMode="auto">
          <a:xfrm>
            <a:off x="685800" y="914400"/>
            <a:ext cx="7315200" cy="5458968"/>
          </a:xfrm>
          <a:prstGeom prst="rect">
            <a:avLst/>
          </a:prstGeom>
          <a:noFill/>
        </p:spPr>
      </p:pic>
      <p:sp>
        <p:nvSpPr>
          <p:cNvPr id="3" name="TextBox 2"/>
          <p:cNvSpPr txBox="1"/>
          <p:nvPr/>
        </p:nvSpPr>
        <p:spPr>
          <a:xfrm>
            <a:off x="381000" y="381000"/>
            <a:ext cx="2286000" cy="707886"/>
          </a:xfrm>
          <a:prstGeom prst="rect">
            <a:avLst/>
          </a:prstGeom>
          <a:noFill/>
        </p:spPr>
        <p:txBody>
          <a:bodyPr wrap="square" rtlCol="0">
            <a:spAutoFit/>
          </a:bodyPr>
          <a:lstStyle/>
          <a:p>
            <a:r>
              <a:rPr lang="en-US" sz="4000" dirty="0" smtClean="0"/>
              <a:t>Climate</a:t>
            </a:r>
            <a:endParaRPr lang="en-US" sz="40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533400"/>
            <a:ext cx="4572000" cy="5632311"/>
          </a:xfrm>
          <a:prstGeom prst="rect">
            <a:avLst/>
          </a:prstGeom>
        </p:spPr>
        <p:txBody>
          <a:bodyPr>
            <a:spAutoFit/>
          </a:bodyPr>
          <a:lstStyle/>
          <a:p>
            <a:r>
              <a:rPr lang="en-US" b="1" dirty="0"/>
              <a:t>Historical Understandings </a:t>
            </a:r>
          </a:p>
          <a:p>
            <a:r>
              <a:rPr lang="en-US" b="1" dirty="0"/>
              <a:t>SS6H4 Explain the impact of English colonization on current Aboriginal basic rights, health, literacy, and language. </a:t>
            </a:r>
          </a:p>
          <a:p>
            <a:r>
              <a:rPr lang="en-US" b="1" dirty="0"/>
              <a:t>Geographic Understandings </a:t>
            </a:r>
          </a:p>
          <a:p>
            <a:r>
              <a:rPr lang="en-US" b="1" dirty="0"/>
              <a:t>SS6G11 Locate selected features of Australia. </a:t>
            </a:r>
          </a:p>
          <a:p>
            <a:endParaRPr lang="en-US" dirty="0"/>
          </a:p>
          <a:p>
            <a:r>
              <a:rPr lang="en-US" dirty="0"/>
              <a:t>a. Locate on a world and regional political-physical map: the Great Barrier Reef, Coral Sea, Uluru/Ayers Rock, Indian and Pacific Oceans, Great Dividing Range, and Great Victoria Desert. </a:t>
            </a:r>
          </a:p>
          <a:p>
            <a:endParaRPr lang="en-US" dirty="0"/>
          </a:p>
          <a:p>
            <a:r>
              <a:rPr lang="en-US" b="1" dirty="0"/>
              <a:t>SS6G12 Explain the impact of location, climate, distribution of natural resources, and population distribution on Australia. </a:t>
            </a:r>
          </a:p>
          <a:p>
            <a:endParaRPr lang="en-US" dirty="0"/>
          </a:p>
          <a:p>
            <a:r>
              <a:rPr lang="en-US" dirty="0"/>
              <a:t>a. Describe how Australia’s location, climate, and natural resources impact trade and affect where people live.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0"/>
            <a:ext cx="7848600" cy="6124754"/>
          </a:xfrm>
          <a:prstGeom prst="rect">
            <a:avLst/>
          </a:prstGeom>
        </p:spPr>
        <p:txBody>
          <a:bodyPr wrap="square">
            <a:spAutoFit/>
          </a:bodyPr>
          <a:lstStyle/>
          <a:p>
            <a:pPr algn="ctr"/>
            <a:r>
              <a:rPr lang="en-US" sz="1600" b="1" u="sng" dirty="0" smtClean="0"/>
              <a:t>Australia </a:t>
            </a:r>
          </a:p>
          <a:p>
            <a:r>
              <a:rPr lang="en-US" sz="1600" b="1" u="sng" dirty="0" smtClean="0"/>
              <a:t>Historical Understandings </a:t>
            </a:r>
          </a:p>
          <a:p>
            <a:endParaRPr lang="en-US" sz="1600" b="1" dirty="0" smtClean="0"/>
          </a:p>
          <a:p>
            <a:r>
              <a:rPr lang="en-US" sz="1600" b="1" dirty="0" smtClean="0">
                <a:solidFill>
                  <a:srgbClr val="FF0000"/>
                </a:solidFill>
              </a:rPr>
              <a:t>SS6H4 Explain the impact of English colonization on current Aboriginal basic rights, health, literacy, and language. </a:t>
            </a:r>
          </a:p>
          <a:p>
            <a:endParaRPr lang="en-US" sz="1600" b="1" dirty="0" smtClean="0"/>
          </a:p>
          <a:p>
            <a:r>
              <a:rPr lang="en-US" sz="1600" b="1" u="sng" dirty="0" smtClean="0"/>
              <a:t>Geographic Understandings </a:t>
            </a:r>
          </a:p>
          <a:p>
            <a:r>
              <a:rPr lang="en-US" sz="1600" b="1" dirty="0" smtClean="0"/>
              <a:t>SS6G11 Locate selected features of Australia. </a:t>
            </a:r>
          </a:p>
          <a:p>
            <a:endParaRPr lang="en-US" sz="1600" dirty="0" smtClean="0"/>
          </a:p>
          <a:p>
            <a:r>
              <a:rPr lang="en-US" sz="1600" dirty="0" smtClean="0">
                <a:solidFill>
                  <a:srgbClr val="FF0000"/>
                </a:solidFill>
              </a:rPr>
              <a:t>a. Locate on a world and regional political-physical map: the Great Barrier Reef, Coral Sea, Uluru/Ayers Rock, Indian and Pacific Oceans, Great Dividing Range, and Great Victoria Desert. </a:t>
            </a:r>
          </a:p>
          <a:p>
            <a:endParaRPr lang="en-US" sz="1600" dirty="0" smtClean="0"/>
          </a:p>
          <a:p>
            <a:r>
              <a:rPr lang="en-US" sz="1600" b="1" dirty="0" smtClean="0"/>
              <a:t>SS6G12 Explain the impact of location, climate, distribution of natural resources, and population distribution on Australia. </a:t>
            </a:r>
          </a:p>
          <a:p>
            <a:endParaRPr lang="en-US" sz="1600" dirty="0" smtClean="0"/>
          </a:p>
          <a:p>
            <a:r>
              <a:rPr lang="en-US" sz="1600" dirty="0" smtClean="0">
                <a:solidFill>
                  <a:srgbClr val="FF0000"/>
                </a:solidFill>
              </a:rPr>
              <a:t>a. Describe how Australia’s location, climate, and natural resources impact trade and affect where people live. </a:t>
            </a:r>
          </a:p>
          <a:p>
            <a:endParaRPr lang="en-US" sz="1600" dirty="0" smtClean="0"/>
          </a:p>
          <a:p>
            <a:r>
              <a:rPr lang="en-US" sz="1600" b="1" u="sng" dirty="0" smtClean="0"/>
              <a:t>Government/Civic Understandings </a:t>
            </a:r>
          </a:p>
          <a:p>
            <a:r>
              <a:rPr lang="en-US" sz="1600" b="1" dirty="0" smtClean="0"/>
              <a:t>SS6CG4 Explain forms of citizen participation in government. </a:t>
            </a:r>
          </a:p>
          <a:p>
            <a:endParaRPr lang="en-US" sz="1600" dirty="0" smtClean="0"/>
          </a:p>
          <a:p>
            <a:r>
              <a:rPr lang="en-US" sz="1600" dirty="0" smtClean="0">
                <a:solidFill>
                  <a:srgbClr val="FF0000"/>
                </a:solidFill>
              </a:rPr>
              <a:t>a. Explain citizen participation in democratic governments [i.e. the role of citizens in choosing the leaders of Australia (parliamentary democracy)]. </a:t>
            </a:r>
          </a:p>
          <a:p>
            <a:endParaRPr lang="en-US" sz="800" dirty="0"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694140"/>
          </a:xfrm>
          <a:prstGeom prst="rect">
            <a:avLst/>
          </a:prstGeom>
        </p:spPr>
        <p:txBody>
          <a:bodyPr wrap="square">
            <a:spAutoFit/>
          </a:bodyPr>
          <a:lstStyle/>
          <a:p>
            <a:r>
              <a:rPr lang="en-US" sz="1100" b="1" dirty="0" smtClean="0"/>
              <a:t>Economic Understandings </a:t>
            </a:r>
          </a:p>
          <a:p>
            <a:r>
              <a:rPr lang="en-US" sz="1100" b="1" dirty="0" smtClean="0"/>
              <a:t>SS6E10 Analyze different economic systems. </a:t>
            </a:r>
          </a:p>
          <a:p>
            <a:endParaRPr lang="en-US" sz="1100" dirty="0" smtClean="0"/>
          </a:p>
          <a:p>
            <a:r>
              <a:rPr lang="en-US" sz="1100" dirty="0" smtClean="0"/>
              <a:t>a. Compare how traditional, command, and market economies answer the economic questions of 1-what to produce, 2-how to produce, and 3-for whom to produce. </a:t>
            </a:r>
          </a:p>
          <a:p>
            <a:endParaRPr lang="en-US" sz="1100" dirty="0" smtClean="0"/>
          </a:p>
          <a:p>
            <a:r>
              <a:rPr lang="en-US" sz="1100" dirty="0" smtClean="0"/>
              <a:t>b. Explain that countries have a mixed economic system located on a continuum between pure market and pure command. </a:t>
            </a:r>
          </a:p>
          <a:p>
            <a:endParaRPr lang="en-US" sz="1100" dirty="0" smtClean="0"/>
          </a:p>
          <a:p>
            <a:r>
              <a:rPr lang="en-US" sz="1100" dirty="0" smtClean="0">
                <a:solidFill>
                  <a:srgbClr val="FF0000"/>
                </a:solidFill>
              </a:rPr>
              <a:t>c. Describe the economic system used in Australia. </a:t>
            </a:r>
          </a:p>
          <a:p>
            <a:endParaRPr lang="en-US" sz="1100" dirty="0" smtClean="0"/>
          </a:p>
          <a:p>
            <a:r>
              <a:rPr lang="en-US" sz="1100" b="1" dirty="0" smtClean="0"/>
              <a:t>SS6E11 Give examples of how voluntary trade benefits buyers and sellers in Australia. </a:t>
            </a:r>
          </a:p>
          <a:p>
            <a:endParaRPr lang="en-US" sz="1100" dirty="0" smtClean="0"/>
          </a:p>
          <a:p>
            <a:r>
              <a:rPr lang="en-US" sz="1100" dirty="0" smtClean="0">
                <a:solidFill>
                  <a:srgbClr val="FF0000"/>
                </a:solidFill>
              </a:rPr>
              <a:t>a. Explain how specialization makes trade possible between countries. </a:t>
            </a:r>
          </a:p>
          <a:p>
            <a:endParaRPr lang="en-US" sz="1100" dirty="0" smtClean="0"/>
          </a:p>
          <a:p>
            <a:r>
              <a:rPr lang="en-US" sz="1100" dirty="0" smtClean="0"/>
              <a:t>b. Compare and contrast different types of trade barriers, such as tariffs, quotas, and embargoes. </a:t>
            </a:r>
          </a:p>
          <a:p>
            <a:endParaRPr lang="en-US" sz="1100" dirty="0" smtClean="0"/>
          </a:p>
          <a:p>
            <a:r>
              <a:rPr lang="en-US" sz="1100" dirty="0" smtClean="0"/>
              <a:t>c. Explain why international trade requires a system for exchanging currency between nations. </a:t>
            </a:r>
          </a:p>
          <a:p>
            <a:endParaRPr lang="en-US" sz="1100" dirty="0" smtClean="0"/>
          </a:p>
          <a:p>
            <a:r>
              <a:rPr lang="en-US" sz="1100" b="1" dirty="0" smtClean="0"/>
              <a:t>SS6E12 Describe factors that influence economic growth and examine their presence or absence in Australia. </a:t>
            </a:r>
          </a:p>
          <a:p>
            <a:endParaRPr lang="en-US" sz="1100" dirty="0" smtClean="0"/>
          </a:p>
          <a:p>
            <a:r>
              <a:rPr lang="en-US" sz="1100" dirty="0" smtClean="0"/>
              <a:t>a. Evaluate how literacy rates affect the standard of living. </a:t>
            </a:r>
          </a:p>
          <a:p>
            <a:endParaRPr lang="en-US" sz="1100" dirty="0" smtClean="0"/>
          </a:p>
          <a:p>
            <a:r>
              <a:rPr lang="en-US" sz="1100" dirty="0" smtClean="0">
                <a:solidFill>
                  <a:srgbClr val="FF0000"/>
                </a:solidFill>
              </a:rPr>
              <a:t>b. Explain the relationship between investment in human capital (education and training) and gross domestic product (GDP per capita). </a:t>
            </a:r>
          </a:p>
          <a:p>
            <a:endParaRPr lang="en-US" sz="1100" dirty="0" smtClean="0">
              <a:solidFill>
                <a:srgbClr val="FF0000"/>
              </a:solidFill>
            </a:endParaRPr>
          </a:p>
          <a:p>
            <a:r>
              <a:rPr lang="en-US" sz="1100" dirty="0" smtClean="0">
                <a:solidFill>
                  <a:srgbClr val="FF0000"/>
                </a:solidFill>
              </a:rPr>
              <a:t>c. Explain the relationship between investment in capital goods (factories, machinery, and technology) and gross domestic product (GDP per capita). </a:t>
            </a:r>
          </a:p>
          <a:p>
            <a:endParaRPr lang="en-US" sz="1100" dirty="0" smtClean="0"/>
          </a:p>
          <a:p>
            <a:r>
              <a:rPr lang="en-US" sz="1100" dirty="0" smtClean="0"/>
              <a:t>d. Describe the role of natural resources in a country’s economy. </a:t>
            </a:r>
          </a:p>
          <a:p>
            <a:endParaRPr lang="en-US" sz="1100" dirty="0" smtClean="0"/>
          </a:p>
          <a:p>
            <a:r>
              <a:rPr lang="en-US" sz="1100" dirty="0" smtClean="0"/>
              <a:t>e. Describe the role of entrepreneurship. </a:t>
            </a:r>
          </a:p>
          <a:p>
            <a:endParaRPr lang="en-US" sz="1100" dirty="0" smtClean="0"/>
          </a:p>
          <a:p>
            <a:r>
              <a:rPr lang="en-US" sz="1100" b="1" dirty="0" smtClean="0"/>
              <a:t>SS6E13 Understand that a basic principle of effective personal money management is to live within one’s income. </a:t>
            </a:r>
          </a:p>
          <a:p>
            <a:endParaRPr lang="en-US" sz="1100" dirty="0" smtClean="0"/>
          </a:p>
          <a:p>
            <a:r>
              <a:rPr lang="en-US" sz="1100" dirty="0" smtClean="0"/>
              <a:t>a. Understand that income is received from work and is limited. </a:t>
            </a:r>
          </a:p>
          <a:p>
            <a:endParaRPr lang="en-US" sz="1100" dirty="0" smtClean="0"/>
          </a:p>
          <a:p>
            <a:r>
              <a:rPr lang="en-US" sz="1100" dirty="0" smtClean="0"/>
              <a:t>b. Understand that a budget is a tool to plan the spending and saving of income. </a:t>
            </a:r>
          </a:p>
          <a:p>
            <a:endParaRPr lang="en-US" sz="1100" dirty="0" smtClean="0"/>
          </a:p>
          <a:p>
            <a:r>
              <a:rPr lang="en-US" sz="1100" dirty="0" smtClean="0"/>
              <a:t>c. Understand the reasons and benefits of saving. </a:t>
            </a:r>
          </a:p>
          <a:p>
            <a:endParaRPr lang="en-US" sz="1100" dirty="0" smtClean="0"/>
          </a:p>
          <a:p>
            <a:r>
              <a:rPr lang="en-US" sz="1100" dirty="0" smtClean="0"/>
              <a:t>d. Understand the uses and costs of credit.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https://encrypted-tbn0.gstatic.com/images?q=tbn:ANd9GcRBfYE1YLHnne8hS6OpKWlZUnFNAxCIMIegQtNpvmTc4RMueKXWODJctWs-Sg&amp;s"/>
          <p:cNvPicPr>
            <a:picLocks noChangeAspect="1" noChangeArrowheads="1"/>
          </p:cNvPicPr>
          <p:nvPr/>
        </p:nvPicPr>
        <p:blipFill>
          <a:blip r:embed="rId3" cstate="print"/>
          <a:srcRect/>
          <a:stretch>
            <a:fillRect/>
          </a:stretch>
        </p:blipFill>
        <p:spPr bwMode="auto">
          <a:xfrm>
            <a:off x="381000" y="4914017"/>
            <a:ext cx="2971800" cy="1669346"/>
          </a:xfrm>
          <a:prstGeom prst="rect">
            <a:avLst/>
          </a:prstGeom>
          <a:noFill/>
        </p:spPr>
      </p:pic>
      <p:pic>
        <p:nvPicPr>
          <p:cNvPr id="95236" name="Picture 4" descr="https://encrypted-tbn0.gstatic.com/images?q=tbn:ANd9GcTDzHn_rM3oAIoW3IhTo-5gq3-V1J7VbmQtytndczI_ekWt7oqJtswqwFnWoQ&amp;s"/>
          <p:cNvPicPr>
            <a:picLocks noChangeAspect="1" noChangeArrowheads="1"/>
          </p:cNvPicPr>
          <p:nvPr/>
        </p:nvPicPr>
        <p:blipFill>
          <a:blip r:embed="rId4" cstate="print"/>
          <a:srcRect r="49516"/>
          <a:stretch>
            <a:fillRect/>
          </a:stretch>
        </p:blipFill>
        <p:spPr bwMode="auto">
          <a:xfrm>
            <a:off x="4114800" y="5181600"/>
            <a:ext cx="1219200" cy="1460931"/>
          </a:xfrm>
          <a:prstGeom prst="rect">
            <a:avLst/>
          </a:prstGeom>
          <a:noFill/>
        </p:spPr>
      </p:pic>
      <p:pic>
        <p:nvPicPr>
          <p:cNvPr id="95238" name="Picture 6" descr="https://encrypted-tbn0.gstatic.com/images?q=tbn:ANd9GcQc3vQa0byZxHa83FdxpMF7EfwlcgKsHsiH2OX96FWoflY-RbKc7yPzRs4XNt8&amp;s"/>
          <p:cNvPicPr>
            <a:picLocks noChangeAspect="1" noChangeArrowheads="1"/>
          </p:cNvPicPr>
          <p:nvPr/>
        </p:nvPicPr>
        <p:blipFill>
          <a:blip r:embed="rId5" cstate="print"/>
          <a:srcRect/>
          <a:stretch>
            <a:fillRect/>
          </a:stretch>
        </p:blipFill>
        <p:spPr bwMode="auto">
          <a:xfrm>
            <a:off x="6019800" y="4800600"/>
            <a:ext cx="2811101" cy="1752600"/>
          </a:xfrm>
          <a:prstGeom prst="rect">
            <a:avLst/>
          </a:prstGeom>
          <a:noFill/>
        </p:spPr>
      </p:pic>
      <p:pic>
        <p:nvPicPr>
          <p:cNvPr id="95240" name="Picture 8" descr="Sydney is one of the best cities to visit in Australia."/>
          <p:cNvPicPr>
            <a:picLocks noChangeAspect="1" noChangeArrowheads="1"/>
          </p:cNvPicPr>
          <p:nvPr/>
        </p:nvPicPr>
        <p:blipFill>
          <a:blip r:embed="rId6" cstate="print"/>
          <a:srcRect/>
          <a:stretch>
            <a:fillRect/>
          </a:stretch>
        </p:blipFill>
        <p:spPr bwMode="auto">
          <a:xfrm>
            <a:off x="1066800" y="914400"/>
            <a:ext cx="6661437" cy="3733800"/>
          </a:xfrm>
          <a:prstGeom prst="rect">
            <a:avLst/>
          </a:prstGeom>
          <a:noFill/>
        </p:spPr>
      </p:pic>
      <p:sp>
        <p:nvSpPr>
          <p:cNvPr id="6" name="TextBox 5"/>
          <p:cNvSpPr txBox="1"/>
          <p:nvPr/>
        </p:nvSpPr>
        <p:spPr>
          <a:xfrm>
            <a:off x="1295400" y="152400"/>
            <a:ext cx="6248400" cy="646331"/>
          </a:xfrm>
          <a:prstGeom prst="rect">
            <a:avLst/>
          </a:prstGeom>
          <a:noFill/>
        </p:spPr>
        <p:txBody>
          <a:bodyPr wrap="square" rtlCol="0">
            <a:spAutoFit/>
          </a:bodyPr>
          <a:lstStyle/>
          <a:p>
            <a:r>
              <a:rPr lang="en-US" sz="3600" dirty="0" smtClean="0">
                <a:hlinkClick r:id="rId7"/>
              </a:rPr>
              <a:t>Link to 12 Best Cities in Australia</a:t>
            </a:r>
            <a:endParaRPr lang="en-US" sz="3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descr="Australia country page map"/>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6" name="AutoShape 4" descr="Australia World Ma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Picture 5" descr="Australia-World-Map-425x425.png"/>
          <p:cNvPicPr>
            <a:picLocks noChangeAspect="1"/>
          </p:cNvPicPr>
          <p:nvPr/>
        </p:nvPicPr>
        <p:blipFill>
          <a:blip r:embed="rId3" cstate="print"/>
          <a:stretch>
            <a:fillRect/>
          </a:stretch>
        </p:blipFill>
        <p:spPr>
          <a:xfrm>
            <a:off x="4495800" y="1752600"/>
            <a:ext cx="4114800" cy="4114800"/>
          </a:xfrm>
          <a:prstGeom prst="rect">
            <a:avLst/>
          </a:prstGeom>
        </p:spPr>
      </p:pic>
      <p:sp>
        <p:nvSpPr>
          <p:cNvPr id="8" name="TextBox 7"/>
          <p:cNvSpPr txBox="1"/>
          <p:nvPr/>
        </p:nvSpPr>
        <p:spPr>
          <a:xfrm>
            <a:off x="1066800" y="0"/>
            <a:ext cx="7162800" cy="923330"/>
          </a:xfrm>
          <a:prstGeom prst="rect">
            <a:avLst/>
          </a:prstGeom>
          <a:noFill/>
        </p:spPr>
        <p:txBody>
          <a:bodyPr wrap="square" rtlCol="0">
            <a:spAutoFit/>
          </a:bodyPr>
          <a:lstStyle/>
          <a:p>
            <a:r>
              <a:rPr lang="en-US" sz="5400" dirty="0" smtClean="0">
                <a:solidFill>
                  <a:srgbClr val="00B0F0"/>
                </a:solidFill>
                <a:latin typeface="BATAVIA" pitchFamily="2" charset="2"/>
              </a:rPr>
              <a:t>November 14 -18</a:t>
            </a:r>
            <a:endParaRPr lang="en-US" sz="5400" dirty="0">
              <a:solidFill>
                <a:srgbClr val="00B0F0"/>
              </a:solidFill>
              <a:latin typeface="BATAVIA" pitchFamily="2" charset="2"/>
            </a:endParaRPr>
          </a:p>
        </p:txBody>
      </p:sp>
      <p:sp>
        <p:nvSpPr>
          <p:cNvPr id="9" name="Rectangle 8"/>
          <p:cNvSpPr/>
          <p:nvPr/>
        </p:nvSpPr>
        <p:spPr>
          <a:xfrm>
            <a:off x="304800" y="1219200"/>
            <a:ext cx="3962400" cy="5262979"/>
          </a:xfrm>
          <a:prstGeom prst="rect">
            <a:avLst/>
          </a:prstGeom>
        </p:spPr>
        <p:txBody>
          <a:bodyPr wrap="square">
            <a:spAutoFit/>
          </a:bodyPr>
          <a:lstStyle/>
          <a:p>
            <a:r>
              <a:rPr lang="en-US" sz="2800" b="1" dirty="0" smtClean="0"/>
              <a:t>SS6CG4 </a:t>
            </a:r>
          </a:p>
          <a:p>
            <a:r>
              <a:rPr lang="en-US" sz="2800" b="1" dirty="0" smtClean="0"/>
              <a:t>Explain forms of citizen participation in government. </a:t>
            </a:r>
          </a:p>
          <a:p>
            <a:endParaRPr lang="en-US" sz="2800" dirty="0" smtClean="0"/>
          </a:p>
          <a:p>
            <a:r>
              <a:rPr lang="en-US" sz="2800" dirty="0" smtClean="0">
                <a:solidFill>
                  <a:srgbClr val="FF0000"/>
                </a:solidFill>
              </a:rPr>
              <a:t>a. Explain citizen participation in democratic governments [i.e. the role of citizens in choosing the leaders of Australia (parliamentary democracy)].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The Australian parliament in Canberra. "/>
          <p:cNvPicPr>
            <a:picLocks noChangeAspect="1" noChangeArrowheads="1"/>
          </p:cNvPicPr>
          <p:nvPr/>
        </p:nvPicPr>
        <p:blipFill>
          <a:blip r:embed="rId3" cstate="print"/>
          <a:srcRect/>
          <a:stretch>
            <a:fillRect/>
          </a:stretch>
        </p:blipFill>
        <p:spPr bwMode="auto">
          <a:xfrm>
            <a:off x="3352800" y="304800"/>
            <a:ext cx="5595613" cy="3733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Rectangle 2"/>
          <p:cNvSpPr/>
          <p:nvPr/>
        </p:nvSpPr>
        <p:spPr>
          <a:xfrm>
            <a:off x="533400" y="4648200"/>
            <a:ext cx="8610600" cy="1938992"/>
          </a:xfrm>
          <a:prstGeom prst="rect">
            <a:avLst/>
          </a:prstGeom>
        </p:spPr>
        <p:txBody>
          <a:bodyPr wrap="square">
            <a:spAutoFit/>
          </a:bodyPr>
          <a:lstStyle/>
          <a:p>
            <a:r>
              <a:rPr lang="en-US" sz="2000" dirty="0" smtClean="0"/>
              <a:t>The Government of the Commonwealth of Australia is a federal democratic administrative authority of Australia. Australia’s system of government reflects both British and North American influences. Australia is governed by both the federal government and the state and territory governments. Queen Elizabeth II is Australia’s head of state under a constitutional monarchy. Australia is a member of the </a:t>
            </a:r>
            <a:r>
              <a:rPr lang="en-US" sz="2000" b="1" dirty="0" smtClean="0">
                <a:hlinkClick r:id="rId4"/>
              </a:rPr>
              <a:t>Commonwealth</a:t>
            </a:r>
            <a:r>
              <a:rPr lang="en-US" sz="2000" dirty="0" smtClean="0"/>
              <a:t>.</a:t>
            </a:r>
            <a:endParaRPr lang="en-US" sz="2000" dirty="0"/>
          </a:p>
        </p:txBody>
      </p:sp>
      <p:pic>
        <p:nvPicPr>
          <p:cNvPr id="70660" name="Picture 4" descr="https://encrypted-tbn0.gstatic.com/images?q=tbn:ANd9GcTFJ3GaHQXOQtxWMEjq0ijJqsaz8TXKjO8J1xWsdEr9WZ_Gt0zJisLQFf0JFr4&amp;s"/>
          <p:cNvPicPr>
            <a:picLocks noChangeAspect="1" noChangeArrowheads="1"/>
          </p:cNvPicPr>
          <p:nvPr/>
        </p:nvPicPr>
        <p:blipFill>
          <a:blip r:embed="rId5" cstate="print"/>
          <a:srcRect/>
          <a:stretch>
            <a:fillRect/>
          </a:stretch>
        </p:blipFill>
        <p:spPr bwMode="auto">
          <a:xfrm>
            <a:off x="304800" y="914400"/>
            <a:ext cx="2694214" cy="20955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AutoShape 2" descr="Australian Actress Shareena Clanton raises her hand during a protest organized by Aboriginal rights activists on Australia Day in Melbourne, Australia on January 26, 2017. "/>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8852" name="Picture 4" descr="https://res-3.cloudinary.com/the-university-of-melbourne/image/fetch/s--IvAbjZII--/c_fill,f_jpg,q_70,w_435/https:/res-4.cloudinary.com/the-university-of-melbourne/image/upload/s--jlaPKhKo--/c_fill%2Cf_auto%2Ch_630%2Cq_75%2Cw_1200/v1/pursuit-uploads/229/1b9/4ef/2291b94ef9f360bfc32dc7688f955be29e98d50822f2fa5aa3d443a093de.jpg"/>
          <p:cNvPicPr>
            <a:picLocks noChangeAspect="1" noChangeArrowheads="1"/>
          </p:cNvPicPr>
          <p:nvPr/>
        </p:nvPicPr>
        <p:blipFill>
          <a:blip r:embed="rId3" cstate="print"/>
          <a:srcRect/>
          <a:stretch>
            <a:fillRect/>
          </a:stretch>
        </p:blipFill>
        <p:spPr bwMode="auto">
          <a:xfrm>
            <a:off x="304800" y="533400"/>
            <a:ext cx="4143375" cy="2171701"/>
          </a:xfrm>
          <a:prstGeom prst="rect">
            <a:avLst/>
          </a:prstGeom>
          <a:noFill/>
        </p:spPr>
      </p:pic>
      <p:pic>
        <p:nvPicPr>
          <p:cNvPr id="78854" name="Picture 6" descr="sign_the_un_declaration_20080126.jpg "/>
          <p:cNvPicPr>
            <a:picLocks noChangeAspect="1" noChangeArrowheads="1"/>
          </p:cNvPicPr>
          <p:nvPr/>
        </p:nvPicPr>
        <p:blipFill>
          <a:blip r:embed="rId4" cstate="print"/>
          <a:srcRect/>
          <a:stretch>
            <a:fillRect/>
          </a:stretch>
        </p:blipFill>
        <p:spPr bwMode="auto">
          <a:xfrm>
            <a:off x="228600" y="3200400"/>
            <a:ext cx="4495800" cy="3236977"/>
          </a:xfrm>
          <a:prstGeom prst="rect">
            <a:avLst/>
          </a:prstGeom>
          <a:noFill/>
        </p:spPr>
      </p:pic>
      <p:sp>
        <p:nvSpPr>
          <p:cNvPr id="5" name="Rectangle 4"/>
          <p:cNvSpPr/>
          <p:nvPr/>
        </p:nvSpPr>
        <p:spPr>
          <a:xfrm>
            <a:off x="4876800" y="1371600"/>
            <a:ext cx="3962400" cy="4524315"/>
          </a:xfrm>
          <a:prstGeom prst="rect">
            <a:avLst/>
          </a:prstGeom>
        </p:spPr>
        <p:txBody>
          <a:bodyPr wrap="square">
            <a:spAutoFit/>
          </a:bodyPr>
          <a:lstStyle/>
          <a:p>
            <a:r>
              <a:rPr lang="en-US" sz="2400" dirty="0" smtClean="0"/>
              <a:t>On Friday 3 April 2009 the Australian Government signed the Declaration on Rights for Indigenous Peoples at last. However aborigines have accused the Government of continued racism and hypocrisy regarding treatment of aborigines Australia-wide and particularly with the Northern Territory intervention</a:t>
            </a:r>
            <a:endParaRPr 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descr="Australia country page map"/>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6" name="AutoShape 4" descr="Australia World Ma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Picture 5" descr="Australia-World-Map-425x425.png"/>
          <p:cNvPicPr>
            <a:picLocks noChangeAspect="1"/>
          </p:cNvPicPr>
          <p:nvPr/>
        </p:nvPicPr>
        <p:blipFill>
          <a:blip r:embed="rId3" cstate="print"/>
          <a:stretch>
            <a:fillRect/>
          </a:stretch>
        </p:blipFill>
        <p:spPr>
          <a:xfrm>
            <a:off x="4572000" y="990600"/>
            <a:ext cx="4114800" cy="4114800"/>
          </a:xfrm>
          <a:prstGeom prst="rect">
            <a:avLst/>
          </a:prstGeom>
        </p:spPr>
      </p:pic>
      <p:sp>
        <p:nvSpPr>
          <p:cNvPr id="7" name="Rectangle 6"/>
          <p:cNvSpPr/>
          <p:nvPr/>
        </p:nvSpPr>
        <p:spPr>
          <a:xfrm>
            <a:off x="228600" y="1066800"/>
            <a:ext cx="3962400" cy="3508653"/>
          </a:xfrm>
          <a:prstGeom prst="rect">
            <a:avLst/>
          </a:prstGeom>
        </p:spPr>
        <p:txBody>
          <a:bodyPr wrap="square">
            <a:spAutoFit/>
          </a:bodyPr>
          <a:lstStyle/>
          <a:p>
            <a:r>
              <a:rPr lang="en-US" sz="3200" b="1" dirty="0" smtClean="0"/>
              <a:t>SS6H4 </a:t>
            </a:r>
          </a:p>
          <a:p>
            <a:endParaRPr lang="en-US" sz="3200" b="1" dirty="0"/>
          </a:p>
          <a:p>
            <a:r>
              <a:rPr lang="en-US" sz="2800" b="1" dirty="0" smtClean="0"/>
              <a:t>Explain the impact of English colonization on current Aboriginal basic rights, health, literacy, and language. </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s://upload.wikimedia.org/wikipedia/commons/thumb/6/6b/Landing_of_Lieutenant_James_Cook_at_Botany_Bay%2C_29_April_1770_%28painting_by_E_Phillips_Fox%29.jpg/350px-Landing_of_Lieutenant_James_Cook_at_Botany_Bay%2C_29_April_1770_%28painting_by_E_Phillips_Fox%2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descr="Landing_of_Lieutenant_James_Cook_at_Botany_Bay,_29_April_1770_(painting_by_E_Phillips_Fox).jpg"/>
          <p:cNvPicPr>
            <a:picLocks noChangeAspect="1"/>
          </p:cNvPicPr>
          <p:nvPr/>
        </p:nvPicPr>
        <p:blipFill>
          <a:blip r:embed="rId3" cstate="print"/>
          <a:stretch>
            <a:fillRect/>
          </a:stretch>
        </p:blipFill>
        <p:spPr>
          <a:xfrm>
            <a:off x="1371600" y="990600"/>
            <a:ext cx="6086475" cy="4451822"/>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702</TotalTime>
  <Words>1693</Words>
  <Application>Microsoft Office PowerPoint</Application>
  <PresentationFormat>On-screen Show (4:3)</PresentationFormat>
  <Paragraphs>251</Paragraphs>
  <Slides>37</Slides>
  <Notes>37</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Sylvia Porter</dc:creator>
  <cp:lastModifiedBy>Sylvia Porter</cp:lastModifiedBy>
  <cp:revision>31</cp:revision>
  <dcterms:created xsi:type="dcterms:W3CDTF">2022-10-16T16:57:46Z</dcterms:created>
  <dcterms:modified xsi:type="dcterms:W3CDTF">2022-11-12T15:27:33Z</dcterms:modified>
</cp:coreProperties>
</file>